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8.xml" ContentType="application/vnd.openxmlformats-officedocument.drawingml.char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7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70" r:id="rId8"/>
    <p:sldId id="272" r:id="rId9"/>
    <p:sldId id="268" r:id="rId10"/>
    <p:sldId id="296" r:id="rId11"/>
    <p:sldId id="297" r:id="rId12"/>
    <p:sldId id="298" r:id="rId13"/>
    <p:sldId id="299" r:id="rId14"/>
    <p:sldId id="295" r:id="rId15"/>
    <p:sldId id="291" r:id="rId16"/>
    <p:sldId id="292" r:id="rId17"/>
    <p:sldId id="293" r:id="rId18"/>
    <p:sldId id="294" r:id="rId19"/>
    <p:sldId id="274" r:id="rId20"/>
    <p:sldId id="275" r:id="rId21"/>
    <p:sldId id="286" r:id="rId22"/>
    <p:sldId id="290" r:id="rId23"/>
    <p:sldId id="283" r:id="rId24"/>
    <p:sldId id="288" r:id="rId25"/>
    <p:sldId id="289" r:id="rId26"/>
    <p:sldId id="277" r:id="rId27"/>
    <p:sldId id="280" r:id="rId28"/>
    <p:sldId id="281" r:id="rId29"/>
    <p:sldId id="282" r:id="rId30"/>
    <p:sldId id="276" r:id="rId31"/>
    <p:sldId id="278" r:id="rId32"/>
  </p:sldIdLst>
  <p:sldSz cx="9906000" cy="6858000" type="A4"/>
  <p:notesSz cx="9623425" cy="68881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3678" autoAdjust="0"/>
  </p:normalViewPr>
  <p:slideViewPr>
    <p:cSldViewPr snapToGrid="0">
      <p:cViewPr varScale="1">
        <p:scale>
          <a:sx n="109" d="100"/>
          <a:sy n="109" d="100"/>
        </p:scale>
        <p:origin x="-1380" y="-78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800" dirty="0" smtClean="0"/>
              <a:t>Учет</a:t>
            </a:r>
            <a:r>
              <a:rPr lang="ru-RU" sz="800" baseline="0" dirty="0" smtClean="0"/>
              <a:t> детей с ООП за2018-2019 </a:t>
            </a:r>
            <a:r>
              <a:rPr lang="ru-RU" sz="800" baseline="0" dirty="0" err="1" smtClean="0"/>
              <a:t>уч.год</a:t>
            </a:r>
            <a:endParaRPr lang="ru-RU" sz="800" dirty="0"/>
          </a:p>
        </c:rich>
      </c:tx>
      <c:layout/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showVal val="1"/>
            <c:showLeaderLines val="1"/>
          </c:dLbls>
          <c:cat>
            <c:strRef>
              <c:f>Лист1!$A$2:$A$3</c:f>
              <c:strCache>
                <c:ptCount val="2"/>
                <c:pt idx="0">
                  <c:v>Дети без ООП</c:v>
                </c:pt>
                <c:pt idx="1">
                  <c:v>ООП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0.91</c:v>
                </c:pt>
                <c:pt idx="1">
                  <c:v>9.0000000000000024E-2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0.65153696645436587"/>
          <c:y val="0.45457050412776651"/>
          <c:w val="0.21949446593729263"/>
          <c:h val="0.19257049062286483"/>
        </c:manualLayout>
      </c:layout>
      <c:txPr>
        <a:bodyPr/>
        <a:lstStyle/>
        <a:p>
          <a:pPr>
            <a:defRPr sz="800"/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800" dirty="0" smtClean="0"/>
              <a:t>Учет</a:t>
            </a:r>
            <a:r>
              <a:rPr lang="ru-RU" sz="800" baseline="0" dirty="0" smtClean="0"/>
              <a:t> детей с ООП за2019-2020 </a:t>
            </a:r>
            <a:r>
              <a:rPr lang="ru-RU" sz="800" baseline="0" dirty="0" err="1" smtClean="0"/>
              <a:t>уч.год</a:t>
            </a:r>
            <a:endParaRPr lang="ru-RU" sz="800" dirty="0"/>
          </a:p>
        </c:rich>
      </c:tx>
      <c:layout/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Учет детей с ООП за 2019-2020 уч.год</c:v>
                </c:pt>
              </c:strCache>
            </c:strRef>
          </c:tx>
          <c:dLbls>
            <c:showVal val="1"/>
            <c:showLeaderLines val="1"/>
          </c:dLbls>
          <c:cat>
            <c:strRef>
              <c:f>Лист1!$A$2:$A$3</c:f>
              <c:strCache>
                <c:ptCount val="2"/>
                <c:pt idx="0">
                  <c:v>Дети без ООП</c:v>
                </c:pt>
                <c:pt idx="1">
                  <c:v>ООП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0.88</c:v>
                </c:pt>
                <c:pt idx="1">
                  <c:v>0.12000000000000001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0.65153696645436587"/>
          <c:y val="0.45457050412776662"/>
          <c:w val="0.22382447834431235"/>
          <c:h val="0.19257049062286485"/>
        </c:manualLayout>
      </c:layout>
      <c:txPr>
        <a:bodyPr/>
        <a:lstStyle/>
        <a:p>
          <a:pPr>
            <a:defRPr sz="800"/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800" dirty="0" smtClean="0"/>
              <a:t>Учет</a:t>
            </a:r>
            <a:r>
              <a:rPr lang="ru-RU" sz="800" baseline="0" dirty="0" smtClean="0"/>
              <a:t> детей с ООП за2018-2019 </a:t>
            </a:r>
            <a:r>
              <a:rPr lang="ru-RU" sz="800" baseline="0" dirty="0" err="1" smtClean="0"/>
              <a:t>уч.год</a:t>
            </a:r>
            <a:endParaRPr lang="ru-RU" sz="800" dirty="0"/>
          </a:p>
        </c:rich>
      </c:tx>
      <c:layout/>
    </c:title>
    <c:plotArea>
      <c:layout/>
      <c:pieChart>
        <c:varyColors val="1"/>
        <c:firstSliceAng val="0"/>
      </c:pieChart>
    </c:plotArea>
    <c:legend>
      <c:legendPos val="r"/>
      <c:layout>
        <c:manualLayout>
          <c:xMode val="edge"/>
          <c:yMode val="edge"/>
          <c:x val="0.65153696645436587"/>
          <c:y val="0.45457050412776656"/>
          <c:w val="0.21949446593729272"/>
          <c:h val="0.19257049062286483"/>
        </c:manualLayout>
      </c:layout>
      <c:txPr>
        <a:bodyPr/>
        <a:lstStyle/>
        <a:p>
          <a:pPr>
            <a:defRPr sz="800"/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800" dirty="0" smtClean="0"/>
              <a:t>Учет</a:t>
            </a:r>
            <a:r>
              <a:rPr lang="ru-RU" sz="800" baseline="0" dirty="0" smtClean="0"/>
              <a:t> детей с ООП за2020-2021уч.год</a:t>
            </a:r>
            <a:endParaRPr lang="ru-RU" sz="800" dirty="0"/>
          </a:p>
        </c:rich>
      </c:tx>
      <c:layout/>
    </c:title>
    <c:plotArea>
      <c:layout>
        <c:manualLayout>
          <c:layoutTarget val="inner"/>
          <c:xMode val="edge"/>
          <c:yMode val="edge"/>
          <c:x val="0.11258032258251488"/>
          <c:y val="0.1841152686246835"/>
          <c:w val="0.60963403894351809"/>
          <c:h val="0.71716687984335226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showVal val="1"/>
            <c:showLeaderLines val="1"/>
          </c:dLbls>
          <c:cat>
            <c:strRef>
              <c:f>Лист1!$A$2:$A$3</c:f>
              <c:strCache>
                <c:ptCount val="2"/>
                <c:pt idx="0">
                  <c:v>Дети без ООП</c:v>
                </c:pt>
                <c:pt idx="1">
                  <c:v>ООП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0.87000000000000011</c:v>
                </c:pt>
                <c:pt idx="1">
                  <c:v>0.13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0.70782712817552718"/>
          <c:y val="0.41382026658516624"/>
          <c:w val="0.24766877279395186"/>
          <c:h val="0.23332077937235807"/>
        </c:manualLayout>
      </c:layout>
      <c:txPr>
        <a:bodyPr/>
        <a:lstStyle/>
        <a:p>
          <a:pPr>
            <a:defRPr sz="800"/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800" dirty="0" smtClean="0"/>
              <a:t>Учет</a:t>
            </a:r>
            <a:r>
              <a:rPr lang="ru-RU" sz="800" baseline="0" dirty="0" smtClean="0"/>
              <a:t> детей с ООП за2018-2019 </a:t>
            </a:r>
            <a:r>
              <a:rPr lang="ru-RU" sz="800" baseline="0" dirty="0" err="1" smtClean="0"/>
              <a:t>уч.год</a:t>
            </a:r>
            <a:endParaRPr lang="ru-RU" sz="800" dirty="0"/>
          </a:p>
        </c:rich>
      </c:tx>
      <c:layout/>
    </c:title>
    <c:plotArea>
      <c:layout/>
      <c:pieChart>
        <c:varyColors val="1"/>
        <c:firstSliceAng val="0"/>
      </c:pieChart>
    </c:plotArea>
    <c:legend>
      <c:legendPos val="r"/>
      <c:layout>
        <c:manualLayout>
          <c:xMode val="edge"/>
          <c:yMode val="edge"/>
          <c:x val="0.65153696645436587"/>
          <c:y val="0.45457050412776667"/>
          <c:w val="0.21949446593729288"/>
          <c:h val="0.19257049062286488"/>
        </c:manualLayout>
      </c:layout>
      <c:txPr>
        <a:bodyPr/>
        <a:lstStyle/>
        <a:p>
          <a:pPr>
            <a:defRPr sz="800"/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800" dirty="0" smtClean="0"/>
              <a:t>Учет</a:t>
            </a:r>
            <a:r>
              <a:rPr lang="ru-RU" sz="800" baseline="0" dirty="0" smtClean="0"/>
              <a:t> детей с ООП за2018-2019 </a:t>
            </a:r>
            <a:r>
              <a:rPr lang="ru-RU" sz="800" baseline="0" dirty="0" err="1" smtClean="0"/>
              <a:t>уч.год</a:t>
            </a:r>
            <a:endParaRPr lang="ru-RU" sz="800" dirty="0"/>
          </a:p>
        </c:rich>
      </c:tx>
      <c:layout/>
    </c:title>
    <c:plotArea>
      <c:layout/>
      <c:pieChart>
        <c:varyColors val="1"/>
        <c:firstSliceAng val="0"/>
      </c:pieChart>
    </c:plotArea>
    <c:legend>
      <c:legendPos val="r"/>
      <c:layout>
        <c:manualLayout>
          <c:xMode val="edge"/>
          <c:yMode val="edge"/>
          <c:x val="0.65153696645436587"/>
          <c:y val="0.45457050412776673"/>
          <c:w val="0.21949446593729297"/>
          <c:h val="0.19257049062286491"/>
        </c:manualLayout>
      </c:layout>
      <c:txPr>
        <a:bodyPr/>
        <a:lstStyle/>
        <a:p>
          <a:pPr>
            <a:defRPr sz="800"/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800" dirty="0" smtClean="0"/>
              <a:t>Учет</a:t>
            </a:r>
            <a:r>
              <a:rPr lang="ru-RU" sz="800" baseline="0" dirty="0" smtClean="0"/>
              <a:t> детей с ООП за2021-2022уч.год</a:t>
            </a:r>
            <a:endParaRPr lang="ru-RU" sz="800" dirty="0"/>
          </a:p>
        </c:rich>
      </c:tx>
      <c:layout/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Учет детей с ООП за 2019-2020 уч.год</c:v>
                </c:pt>
              </c:strCache>
            </c:strRef>
          </c:tx>
          <c:dLbls>
            <c:showVal val="1"/>
            <c:showLeaderLines val="1"/>
          </c:dLbls>
          <c:cat>
            <c:strRef>
              <c:f>Лист1!$A$2:$A$3</c:f>
              <c:strCache>
                <c:ptCount val="2"/>
                <c:pt idx="0">
                  <c:v>Дети без ООП</c:v>
                </c:pt>
                <c:pt idx="1">
                  <c:v>ООП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0.8</c:v>
                </c:pt>
                <c:pt idx="1">
                  <c:v>0.2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0.65153696645436587"/>
          <c:y val="0.45457050412776673"/>
          <c:w val="0.22382447834431235"/>
          <c:h val="0.19257049062286491"/>
        </c:manualLayout>
      </c:layout>
      <c:txPr>
        <a:bodyPr/>
        <a:lstStyle/>
        <a:p>
          <a:pPr>
            <a:defRPr sz="800"/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800" dirty="0" smtClean="0"/>
              <a:t>Учет</a:t>
            </a:r>
            <a:r>
              <a:rPr lang="ru-RU" sz="800" baseline="0" dirty="0" smtClean="0"/>
              <a:t> детей с ООП за2022-2023уч.год</a:t>
            </a:r>
            <a:endParaRPr lang="ru-RU" sz="800" dirty="0"/>
          </a:p>
        </c:rich>
      </c:tx>
      <c:layout/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Учет детей с ООП за 2019-2020 уч.год</c:v>
                </c:pt>
              </c:strCache>
            </c:strRef>
          </c:tx>
          <c:dLbls>
            <c:showVal val="1"/>
            <c:showLeaderLines val="1"/>
          </c:dLbls>
          <c:cat>
            <c:strRef>
              <c:f>Лист1!$A$2:$A$3</c:f>
              <c:strCache>
                <c:ptCount val="2"/>
                <c:pt idx="0">
                  <c:v>Дети без ООП</c:v>
                </c:pt>
                <c:pt idx="1">
                  <c:v>ООП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0.8</c:v>
                </c:pt>
                <c:pt idx="1">
                  <c:v>0.2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0.65153696645436587"/>
          <c:y val="0.45457050412776684"/>
          <c:w val="0.22382447834431235"/>
          <c:h val="0.19257049062286491"/>
        </c:manualLayout>
      </c:layout>
      <c:txPr>
        <a:bodyPr/>
        <a:lstStyle/>
        <a:p>
          <a:pPr>
            <a:defRPr sz="800"/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9CF076-0D9D-4766-851F-3BB17E1F89D7}" type="doc">
      <dgm:prSet loTypeId="urn:microsoft.com/office/officeart/2005/8/layout/hList1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77385857-C241-4C9A-B46C-2843118E2DB3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Пандус</a:t>
          </a:r>
          <a:endParaRPr lang="ru-RU" b="1" dirty="0">
            <a:solidFill>
              <a:schemeClr val="tx1"/>
            </a:solidFill>
          </a:endParaRPr>
        </a:p>
      </dgm:t>
    </dgm:pt>
    <dgm:pt modelId="{7BA995BE-C539-4D1B-90DC-14483DA33AFC}" type="parTrans" cxnId="{CB124AB1-2E19-452E-B1DD-E9B1303A2347}">
      <dgm:prSet/>
      <dgm:spPr/>
      <dgm:t>
        <a:bodyPr/>
        <a:lstStyle/>
        <a:p>
          <a:endParaRPr lang="ru-RU"/>
        </a:p>
      </dgm:t>
    </dgm:pt>
    <dgm:pt modelId="{02A2D674-2CBE-4738-AFB6-44235D0A894C}" type="sibTrans" cxnId="{CB124AB1-2E19-452E-B1DD-E9B1303A2347}">
      <dgm:prSet/>
      <dgm:spPr/>
      <dgm:t>
        <a:bodyPr/>
        <a:lstStyle/>
        <a:p>
          <a:endParaRPr lang="ru-RU"/>
        </a:p>
      </dgm:t>
    </dgm:pt>
    <dgm:pt modelId="{97323876-F8F9-4379-B4D0-E52F5686C769}">
      <dgm:prSet phldrT="[Текст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75D30B9C-A40A-4721-8F74-C270305DD3FA}" type="parTrans" cxnId="{D55A9063-F80E-42E7-B26D-BC284E29C71A}">
      <dgm:prSet/>
      <dgm:spPr/>
      <dgm:t>
        <a:bodyPr/>
        <a:lstStyle/>
        <a:p>
          <a:endParaRPr lang="ru-RU"/>
        </a:p>
      </dgm:t>
    </dgm:pt>
    <dgm:pt modelId="{5D9887F6-265F-4AE8-B2FA-A8A8D7D73B53}" type="sibTrans" cxnId="{D55A9063-F80E-42E7-B26D-BC284E29C71A}">
      <dgm:prSet/>
      <dgm:spPr/>
      <dgm:t>
        <a:bodyPr/>
        <a:lstStyle/>
        <a:p>
          <a:endParaRPr lang="ru-RU"/>
        </a:p>
      </dgm:t>
    </dgm:pt>
    <dgm:pt modelId="{A6A2AF1A-D8C5-40A4-8BC1-B0B72DE03E97}">
      <dgm:prSet phldrT="[Текст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D1C8318E-9CBA-4B5C-8E22-6EE90DC76046}" type="parTrans" cxnId="{1288FC21-4FBF-42AA-81E4-CCF7F71963F2}">
      <dgm:prSet/>
      <dgm:spPr/>
      <dgm:t>
        <a:bodyPr/>
        <a:lstStyle/>
        <a:p>
          <a:endParaRPr lang="ru-RU"/>
        </a:p>
      </dgm:t>
    </dgm:pt>
    <dgm:pt modelId="{106DC46D-90B7-4786-AE82-2E2E5AFFFCE0}" type="sibTrans" cxnId="{1288FC21-4FBF-42AA-81E4-CCF7F71963F2}">
      <dgm:prSet/>
      <dgm:spPr/>
      <dgm:t>
        <a:bodyPr/>
        <a:lstStyle/>
        <a:p>
          <a:endParaRPr lang="ru-RU"/>
        </a:p>
      </dgm:t>
    </dgm:pt>
    <dgm:pt modelId="{F1E5B7CD-8391-4E39-A88D-2562E3D17379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Кнопка вызова</a:t>
          </a:r>
          <a:endParaRPr lang="ru-RU" b="1" dirty="0">
            <a:solidFill>
              <a:schemeClr val="tx1"/>
            </a:solidFill>
          </a:endParaRPr>
        </a:p>
      </dgm:t>
    </dgm:pt>
    <dgm:pt modelId="{E9DEDD5A-5617-4184-8403-59D8BF838AF2}" type="parTrans" cxnId="{52DD7197-DE84-463E-8659-01EAE385F43F}">
      <dgm:prSet/>
      <dgm:spPr/>
      <dgm:t>
        <a:bodyPr/>
        <a:lstStyle/>
        <a:p>
          <a:endParaRPr lang="ru-RU"/>
        </a:p>
      </dgm:t>
    </dgm:pt>
    <dgm:pt modelId="{56521688-B66C-4917-929D-DC8F11ED126B}" type="sibTrans" cxnId="{52DD7197-DE84-463E-8659-01EAE385F43F}">
      <dgm:prSet/>
      <dgm:spPr/>
      <dgm:t>
        <a:bodyPr/>
        <a:lstStyle/>
        <a:p>
          <a:endParaRPr lang="ru-RU"/>
        </a:p>
      </dgm:t>
    </dgm:pt>
    <dgm:pt modelId="{40372AA5-45EA-451B-BFA7-7E523E97E503}">
      <dgm:prSet phldrT="[Текст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685E14C5-DD0C-42D3-80D4-DE1BD37DF5D3}" type="parTrans" cxnId="{3629734A-9F08-4666-96CC-41B4C57F013F}">
      <dgm:prSet/>
      <dgm:spPr/>
      <dgm:t>
        <a:bodyPr/>
        <a:lstStyle/>
        <a:p>
          <a:endParaRPr lang="ru-RU"/>
        </a:p>
      </dgm:t>
    </dgm:pt>
    <dgm:pt modelId="{593D9609-396C-46DB-AF5E-BB7C50FD9169}" type="sibTrans" cxnId="{3629734A-9F08-4666-96CC-41B4C57F013F}">
      <dgm:prSet/>
      <dgm:spPr/>
      <dgm:t>
        <a:bodyPr/>
        <a:lstStyle/>
        <a:p>
          <a:endParaRPr lang="ru-RU"/>
        </a:p>
      </dgm:t>
    </dgm:pt>
    <dgm:pt modelId="{A6AB0AAB-0C9F-4E25-81BB-01898999A2E4}">
      <dgm:prSet phldrT="[Текст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0F6145CF-41C1-4443-AB9A-399989D8780F}" type="parTrans" cxnId="{ADAE2ADA-9758-42AB-BEE3-E83612556F05}">
      <dgm:prSet/>
      <dgm:spPr/>
      <dgm:t>
        <a:bodyPr/>
        <a:lstStyle/>
        <a:p>
          <a:endParaRPr lang="ru-RU"/>
        </a:p>
      </dgm:t>
    </dgm:pt>
    <dgm:pt modelId="{9255D12A-55A1-490D-B31B-D9DF9C591CD8}" type="sibTrans" cxnId="{ADAE2ADA-9758-42AB-BEE3-E83612556F05}">
      <dgm:prSet/>
      <dgm:spPr/>
      <dgm:t>
        <a:bodyPr/>
        <a:lstStyle/>
        <a:p>
          <a:endParaRPr lang="ru-RU"/>
        </a:p>
      </dgm:t>
    </dgm:pt>
    <dgm:pt modelId="{15CF6849-66CD-45FD-874E-EB1B8BFFC70C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Санитарная комната</a:t>
          </a:r>
          <a:endParaRPr lang="ru-RU" b="1" dirty="0">
            <a:solidFill>
              <a:schemeClr val="tx1"/>
            </a:solidFill>
          </a:endParaRPr>
        </a:p>
      </dgm:t>
    </dgm:pt>
    <dgm:pt modelId="{DEB2A94B-448A-4E68-8F2B-F574E5099940}" type="parTrans" cxnId="{CBF81E87-59D5-4E51-B883-24AF48F3F662}">
      <dgm:prSet/>
      <dgm:spPr/>
      <dgm:t>
        <a:bodyPr/>
        <a:lstStyle/>
        <a:p>
          <a:endParaRPr lang="ru-RU"/>
        </a:p>
      </dgm:t>
    </dgm:pt>
    <dgm:pt modelId="{71F36608-E2F0-4CF4-AAC4-50FA236E3214}" type="sibTrans" cxnId="{CBF81E87-59D5-4E51-B883-24AF48F3F662}">
      <dgm:prSet/>
      <dgm:spPr/>
      <dgm:t>
        <a:bodyPr/>
        <a:lstStyle/>
        <a:p>
          <a:endParaRPr lang="ru-RU"/>
        </a:p>
      </dgm:t>
    </dgm:pt>
    <dgm:pt modelId="{AB394949-F200-4D2C-948E-0CA066D01A1E}">
      <dgm:prSet phldrT="[Текст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A732DC2A-F5F8-4B72-A1A3-1E50B53C5CAC}" type="parTrans" cxnId="{2547E046-6FBD-43A9-82A6-A875CB43B743}">
      <dgm:prSet/>
      <dgm:spPr/>
      <dgm:t>
        <a:bodyPr/>
        <a:lstStyle/>
        <a:p>
          <a:endParaRPr lang="ru-RU"/>
        </a:p>
      </dgm:t>
    </dgm:pt>
    <dgm:pt modelId="{D62D81D5-2D24-48A2-9511-0B7BCD6AC07B}" type="sibTrans" cxnId="{2547E046-6FBD-43A9-82A6-A875CB43B743}">
      <dgm:prSet/>
      <dgm:spPr/>
      <dgm:t>
        <a:bodyPr/>
        <a:lstStyle/>
        <a:p>
          <a:endParaRPr lang="ru-RU"/>
        </a:p>
      </dgm:t>
    </dgm:pt>
    <dgm:pt modelId="{5B152C3F-F485-4294-8409-503DCD797D44}">
      <dgm:prSet phldrT="[Текст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3F73D3E0-5358-4B2E-B3F9-D5F559BE0475}" type="parTrans" cxnId="{B9AE340B-989F-4DDE-97D6-2642B6D0CDAF}">
      <dgm:prSet/>
      <dgm:spPr/>
      <dgm:t>
        <a:bodyPr/>
        <a:lstStyle/>
        <a:p>
          <a:endParaRPr lang="ru-RU"/>
        </a:p>
      </dgm:t>
    </dgm:pt>
    <dgm:pt modelId="{DE9F4D4E-4F86-412E-9801-9D8192855BB9}" type="sibTrans" cxnId="{B9AE340B-989F-4DDE-97D6-2642B6D0CDAF}">
      <dgm:prSet/>
      <dgm:spPr/>
      <dgm:t>
        <a:bodyPr/>
        <a:lstStyle/>
        <a:p>
          <a:endParaRPr lang="ru-RU"/>
        </a:p>
      </dgm:t>
    </dgm:pt>
    <dgm:pt modelId="{D8C70873-5570-4B2D-8F96-23472519110A}">
      <dgm:prSet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Кабинет логопеда и психолога</a:t>
          </a:r>
          <a:endParaRPr lang="ru-RU" b="1" dirty="0">
            <a:solidFill>
              <a:schemeClr val="tx1"/>
            </a:solidFill>
          </a:endParaRPr>
        </a:p>
      </dgm:t>
    </dgm:pt>
    <dgm:pt modelId="{FDFE8EFD-F693-4FFB-A5A0-4268D8B5456D}" type="parTrans" cxnId="{3228100B-1BA9-40EE-B7F8-E9580A7CED6E}">
      <dgm:prSet/>
      <dgm:spPr/>
      <dgm:t>
        <a:bodyPr/>
        <a:lstStyle/>
        <a:p>
          <a:endParaRPr lang="ru-RU"/>
        </a:p>
      </dgm:t>
    </dgm:pt>
    <dgm:pt modelId="{C63A37EB-1208-449A-AEA6-DCA39549BBB5}" type="sibTrans" cxnId="{3228100B-1BA9-40EE-B7F8-E9580A7CED6E}">
      <dgm:prSet/>
      <dgm:spPr/>
      <dgm:t>
        <a:bodyPr/>
        <a:lstStyle/>
        <a:p>
          <a:endParaRPr lang="ru-RU"/>
        </a:p>
      </dgm:t>
    </dgm:pt>
    <dgm:pt modelId="{30C1015C-F1E4-4A35-9B7A-FE78349BAB03}">
      <dgm:prSet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Тактильные плитки</a:t>
          </a:r>
          <a:endParaRPr lang="ru-RU" b="1" dirty="0">
            <a:solidFill>
              <a:schemeClr val="tx1"/>
            </a:solidFill>
          </a:endParaRPr>
        </a:p>
      </dgm:t>
    </dgm:pt>
    <dgm:pt modelId="{3954FC0E-1CD0-4B7B-B912-D0A196ECAC4C}" type="parTrans" cxnId="{523094CE-9B43-42E9-8154-38061245C0B3}">
      <dgm:prSet/>
      <dgm:spPr/>
      <dgm:t>
        <a:bodyPr/>
        <a:lstStyle/>
        <a:p>
          <a:endParaRPr lang="ru-RU"/>
        </a:p>
      </dgm:t>
    </dgm:pt>
    <dgm:pt modelId="{FEB229E6-F591-4AE6-9DFC-659E917C909A}" type="sibTrans" cxnId="{523094CE-9B43-42E9-8154-38061245C0B3}">
      <dgm:prSet/>
      <dgm:spPr/>
      <dgm:t>
        <a:bodyPr/>
        <a:lstStyle/>
        <a:p>
          <a:endParaRPr lang="ru-RU"/>
        </a:p>
      </dgm:t>
    </dgm:pt>
    <dgm:pt modelId="{79EFA8AF-CCB1-40BE-A6FD-97F1A584DFE8}" type="pres">
      <dgm:prSet presAssocID="{9B9CF076-0D9D-4766-851F-3BB17E1F89D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2F227AB-5D9D-4C91-8C71-9D53771F5550}" type="pres">
      <dgm:prSet presAssocID="{77385857-C241-4C9A-B46C-2843118E2DB3}" presName="composite" presStyleCnt="0"/>
      <dgm:spPr/>
    </dgm:pt>
    <dgm:pt modelId="{51CE46CF-FA2B-4120-82BA-C8CB72118B4C}" type="pres">
      <dgm:prSet presAssocID="{77385857-C241-4C9A-B46C-2843118E2DB3}" presName="parTx" presStyleLbl="alignNode1" presStyleIdx="0" presStyleCnt="5" custLinFactNeighborX="-2007" custLinFactNeighborY="-83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DB4FAA-EABD-4CEB-A4F4-272AEF49FF90}" type="pres">
      <dgm:prSet presAssocID="{77385857-C241-4C9A-B46C-2843118E2DB3}" presName="desTx" presStyleLbl="alignAccFollowNode1" presStyleIdx="0" presStyleCnt="5" custScaleX="85305" custScaleY="921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550C36-CB54-4694-A194-58E6C203A8F7}" type="pres">
      <dgm:prSet presAssocID="{02A2D674-2CBE-4738-AFB6-44235D0A894C}" presName="space" presStyleCnt="0"/>
      <dgm:spPr/>
    </dgm:pt>
    <dgm:pt modelId="{56389D8E-1208-4441-BCB5-2FD99A023874}" type="pres">
      <dgm:prSet presAssocID="{F1E5B7CD-8391-4E39-A88D-2562E3D17379}" presName="composite" presStyleCnt="0"/>
      <dgm:spPr/>
    </dgm:pt>
    <dgm:pt modelId="{B4653F49-E23C-4936-9B28-82B58D957971}" type="pres">
      <dgm:prSet presAssocID="{F1E5B7CD-8391-4E39-A88D-2562E3D17379}" presName="parTx" presStyleLbl="align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5991EF-BD22-4A8D-BB7F-DACA083F3B8E}" type="pres">
      <dgm:prSet presAssocID="{F1E5B7CD-8391-4E39-A88D-2562E3D17379}" presName="desTx" presStyleLbl="align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C6B87E-634A-4350-A332-49AC03B5674C}" type="pres">
      <dgm:prSet presAssocID="{56521688-B66C-4917-929D-DC8F11ED126B}" presName="space" presStyleCnt="0"/>
      <dgm:spPr/>
    </dgm:pt>
    <dgm:pt modelId="{34D15CBC-1891-47B6-9AC4-EFF841CA0C1B}" type="pres">
      <dgm:prSet presAssocID="{15CF6849-66CD-45FD-874E-EB1B8BFFC70C}" presName="composite" presStyleCnt="0"/>
      <dgm:spPr/>
    </dgm:pt>
    <dgm:pt modelId="{9C7FAC9D-80A8-4E37-84CC-2251004B4817}" type="pres">
      <dgm:prSet presAssocID="{15CF6849-66CD-45FD-874E-EB1B8BFFC70C}" presName="parTx" presStyleLbl="align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881923-49D6-4116-BEA7-9D32886203ED}" type="pres">
      <dgm:prSet presAssocID="{15CF6849-66CD-45FD-874E-EB1B8BFFC70C}" presName="desTx" presStyleLbl="alignAccFollowNode1" presStyleIdx="2" presStyleCnt="5" custScaleX="100119" custScaleY="1182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7DB30B-5CA5-41ED-ABFB-B6A119311A88}" type="pres">
      <dgm:prSet presAssocID="{71F36608-E2F0-4CF4-AAC4-50FA236E3214}" presName="space" presStyleCnt="0"/>
      <dgm:spPr/>
    </dgm:pt>
    <dgm:pt modelId="{3A343AFA-BD0F-4D75-9FC5-8860A07AD6A5}" type="pres">
      <dgm:prSet presAssocID="{D8C70873-5570-4B2D-8F96-23472519110A}" presName="composite" presStyleCnt="0"/>
      <dgm:spPr/>
    </dgm:pt>
    <dgm:pt modelId="{E0D69AA7-09EA-4EB0-857B-D004C838FD5A}" type="pres">
      <dgm:prSet presAssocID="{D8C70873-5570-4B2D-8F96-23472519110A}" presName="parTx" presStyleLbl="align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A51956-E2F9-45D1-84B4-B81F74CC22EC}" type="pres">
      <dgm:prSet presAssocID="{D8C70873-5570-4B2D-8F96-23472519110A}" presName="desTx" presStyleLbl="alignAccFollowNode1" presStyleIdx="3" presStyleCnt="5" custScaleY="126332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FA395F5A-319C-4A15-AAD3-D61C68E2C900}" type="pres">
      <dgm:prSet presAssocID="{C63A37EB-1208-449A-AEA6-DCA39549BBB5}" presName="space" presStyleCnt="0"/>
      <dgm:spPr/>
    </dgm:pt>
    <dgm:pt modelId="{BAAFEDFC-0519-49CE-902C-B469AEBA2EBD}" type="pres">
      <dgm:prSet presAssocID="{30C1015C-F1E4-4A35-9B7A-FE78349BAB03}" presName="composite" presStyleCnt="0"/>
      <dgm:spPr/>
    </dgm:pt>
    <dgm:pt modelId="{90DA2A4D-EE51-41CD-A073-9BF44BD0E9EC}" type="pres">
      <dgm:prSet presAssocID="{30C1015C-F1E4-4A35-9B7A-FE78349BAB03}" presName="parTx" presStyleLbl="align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14EB01-4355-43D5-82B7-E192740F5D87}" type="pres">
      <dgm:prSet presAssocID="{30C1015C-F1E4-4A35-9B7A-FE78349BAB03}" presName="desTx" presStyleLbl="alignAccFollowNode1" presStyleIdx="4" presStyleCnt="5" custScaleY="138534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</dgm:ptLst>
  <dgm:cxnLst>
    <dgm:cxn modelId="{1288FC21-4FBF-42AA-81E4-CCF7F71963F2}" srcId="{77385857-C241-4C9A-B46C-2843118E2DB3}" destId="{A6A2AF1A-D8C5-40A4-8BC1-B0B72DE03E97}" srcOrd="1" destOrd="0" parTransId="{D1C8318E-9CBA-4B5C-8E22-6EE90DC76046}" sibTransId="{106DC46D-90B7-4786-AE82-2E2E5AFFFCE0}"/>
    <dgm:cxn modelId="{1621E2C5-47AD-465F-A3AB-75F214D95595}" type="presOf" srcId="{5B152C3F-F485-4294-8409-503DCD797D44}" destId="{1F881923-49D6-4116-BEA7-9D32886203ED}" srcOrd="0" destOrd="1" presId="urn:microsoft.com/office/officeart/2005/8/layout/hList1"/>
    <dgm:cxn modelId="{475E7D97-C32E-4FA7-80AD-669A64688436}" type="presOf" srcId="{F1E5B7CD-8391-4E39-A88D-2562E3D17379}" destId="{B4653F49-E23C-4936-9B28-82B58D957971}" srcOrd="0" destOrd="0" presId="urn:microsoft.com/office/officeart/2005/8/layout/hList1"/>
    <dgm:cxn modelId="{0C24AB50-F221-4311-90CE-3DD03BBD20F4}" type="presOf" srcId="{A6AB0AAB-0C9F-4E25-81BB-01898999A2E4}" destId="{F35991EF-BD22-4A8D-BB7F-DACA083F3B8E}" srcOrd="0" destOrd="1" presId="urn:microsoft.com/office/officeart/2005/8/layout/hList1"/>
    <dgm:cxn modelId="{D55A9063-F80E-42E7-B26D-BC284E29C71A}" srcId="{77385857-C241-4C9A-B46C-2843118E2DB3}" destId="{97323876-F8F9-4379-B4D0-E52F5686C769}" srcOrd="0" destOrd="0" parTransId="{75D30B9C-A40A-4721-8F74-C270305DD3FA}" sibTransId="{5D9887F6-265F-4AE8-B2FA-A8A8D7D73B53}"/>
    <dgm:cxn modelId="{523094CE-9B43-42E9-8154-38061245C0B3}" srcId="{9B9CF076-0D9D-4766-851F-3BB17E1F89D7}" destId="{30C1015C-F1E4-4A35-9B7A-FE78349BAB03}" srcOrd="4" destOrd="0" parTransId="{3954FC0E-1CD0-4B7B-B912-D0A196ECAC4C}" sibTransId="{FEB229E6-F591-4AE6-9DFC-659E917C909A}"/>
    <dgm:cxn modelId="{3228100B-1BA9-40EE-B7F8-E9580A7CED6E}" srcId="{9B9CF076-0D9D-4766-851F-3BB17E1F89D7}" destId="{D8C70873-5570-4B2D-8F96-23472519110A}" srcOrd="3" destOrd="0" parTransId="{FDFE8EFD-F693-4FFB-A5A0-4268D8B5456D}" sibTransId="{C63A37EB-1208-449A-AEA6-DCA39549BBB5}"/>
    <dgm:cxn modelId="{52DD7197-DE84-463E-8659-01EAE385F43F}" srcId="{9B9CF076-0D9D-4766-851F-3BB17E1F89D7}" destId="{F1E5B7CD-8391-4E39-A88D-2562E3D17379}" srcOrd="1" destOrd="0" parTransId="{E9DEDD5A-5617-4184-8403-59D8BF838AF2}" sibTransId="{56521688-B66C-4917-929D-DC8F11ED126B}"/>
    <dgm:cxn modelId="{3394D350-BF2C-4E1E-8284-D9AB37789CAE}" type="presOf" srcId="{A6A2AF1A-D8C5-40A4-8BC1-B0B72DE03E97}" destId="{A0DB4FAA-EABD-4CEB-A4F4-272AEF49FF90}" srcOrd="0" destOrd="1" presId="urn:microsoft.com/office/officeart/2005/8/layout/hList1"/>
    <dgm:cxn modelId="{BB3F442D-51ED-4D9E-931A-961048A4E985}" type="presOf" srcId="{30C1015C-F1E4-4A35-9B7A-FE78349BAB03}" destId="{90DA2A4D-EE51-41CD-A073-9BF44BD0E9EC}" srcOrd="0" destOrd="0" presId="urn:microsoft.com/office/officeart/2005/8/layout/hList1"/>
    <dgm:cxn modelId="{A0362F47-8DC8-4540-80DB-64AA640E3ED9}" type="presOf" srcId="{40372AA5-45EA-451B-BFA7-7E523E97E503}" destId="{F35991EF-BD22-4A8D-BB7F-DACA083F3B8E}" srcOrd="0" destOrd="0" presId="urn:microsoft.com/office/officeart/2005/8/layout/hList1"/>
    <dgm:cxn modelId="{A0053A6A-4070-477C-8458-584F382267DA}" type="presOf" srcId="{9B9CF076-0D9D-4766-851F-3BB17E1F89D7}" destId="{79EFA8AF-CCB1-40BE-A6FD-97F1A584DFE8}" srcOrd="0" destOrd="0" presId="urn:microsoft.com/office/officeart/2005/8/layout/hList1"/>
    <dgm:cxn modelId="{ADAE2ADA-9758-42AB-BEE3-E83612556F05}" srcId="{F1E5B7CD-8391-4E39-A88D-2562E3D17379}" destId="{A6AB0AAB-0C9F-4E25-81BB-01898999A2E4}" srcOrd="1" destOrd="0" parTransId="{0F6145CF-41C1-4443-AB9A-399989D8780F}" sibTransId="{9255D12A-55A1-490D-B31B-D9DF9C591CD8}"/>
    <dgm:cxn modelId="{CB124AB1-2E19-452E-B1DD-E9B1303A2347}" srcId="{9B9CF076-0D9D-4766-851F-3BB17E1F89D7}" destId="{77385857-C241-4C9A-B46C-2843118E2DB3}" srcOrd="0" destOrd="0" parTransId="{7BA995BE-C539-4D1B-90DC-14483DA33AFC}" sibTransId="{02A2D674-2CBE-4738-AFB6-44235D0A894C}"/>
    <dgm:cxn modelId="{EB7D8F2C-C061-4992-9790-C307916CC342}" type="presOf" srcId="{77385857-C241-4C9A-B46C-2843118E2DB3}" destId="{51CE46CF-FA2B-4120-82BA-C8CB72118B4C}" srcOrd="0" destOrd="0" presId="urn:microsoft.com/office/officeart/2005/8/layout/hList1"/>
    <dgm:cxn modelId="{B9AE340B-989F-4DDE-97D6-2642B6D0CDAF}" srcId="{15CF6849-66CD-45FD-874E-EB1B8BFFC70C}" destId="{5B152C3F-F485-4294-8409-503DCD797D44}" srcOrd="1" destOrd="0" parTransId="{3F73D3E0-5358-4B2E-B3F9-D5F559BE0475}" sibTransId="{DE9F4D4E-4F86-412E-9801-9D8192855BB9}"/>
    <dgm:cxn modelId="{6A33D696-B043-4276-BBF6-1F62E4B53A9E}" type="presOf" srcId="{D8C70873-5570-4B2D-8F96-23472519110A}" destId="{E0D69AA7-09EA-4EB0-857B-D004C838FD5A}" srcOrd="0" destOrd="0" presId="urn:microsoft.com/office/officeart/2005/8/layout/hList1"/>
    <dgm:cxn modelId="{35D5DC72-ADEC-41B5-8847-42E69AE2FC53}" type="presOf" srcId="{AB394949-F200-4D2C-948E-0CA066D01A1E}" destId="{1F881923-49D6-4116-BEA7-9D32886203ED}" srcOrd="0" destOrd="0" presId="urn:microsoft.com/office/officeart/2005/8/layout/hList1"/>
    <dgm:cxn modelId="{641CFB7F-3103-4EED-B86D-5EF158113C9A}" type="presOf" srcId="{15CF6849-66CD-45FD-874E-EB1B8BFFC70C}" destId="{9C7FAC9D-80A8-4E37-84CC-2251004B4817}" srcOrd="0" destOrd="0" presId="urn:microsoft.com/office/officeart/2005/8/layout/hList1"/>
    <dgm:cxn modelId="{CBF81E87-59D5-4E51-B883-24AF48F3F662}" srcId="{9B9CF076-0D9D-4766-851F-3BB17E1F89D7}" destId="{15CF6849-66CD-45FD-874E-EB1B8BFFC70C}" srcOrd="2" destOrd="0" parTransId="{DEB2A94B-448A-4E68-8F2B-F574E5099940}" sibTransId="{71F36608-E2F0-4CF4-AAC4-50FA236E3214}"/>
    <dgm:cxn modelId="{3BF95520-9A88-4A31-AD54-64E667D5BE57}" type="presOf" srcId="{97323876-F8F9-4379-B4D0-E52F5686C769}" destId="{A0DB4FAA-EABD-4CEB-A4F4-272AEF49FF90}" srcOrd="0" destOrd="0" presId="urn:microsoft.com/office/officeart/2005/8/layout/hList1"/>
    <dgm:cxn modelId="{3629734A-9F08-4666-96CC-41B4C57F013F}" srcId="{F1E5B7CD-8391-4E39-A88D-2562E3D17379}" destId="{40372AA5-45EA-451B-BFA7-7E523E97E503}" srcOrd="0" destOrd="0" parTransId="{685E14C5-DD0C-42D3-80D4-DE1BD37DF5D3}" sibTransId="{593D9609-396C-46DB-AF5E-BB7C50FD9169}"/>
    <dgm:cxn modelId="{2547E046-6FBD-43A9-82A6-A875CB43B743}" srcId="{15CF6849-66CD-45FD-874E-EB1B8BFFC70C}" destId="{AB394949-F200-4D2C-948E-0CA066D01A1E}" srcOrd="0" destOrd="0" parTransId="{A732DC2A-F5F8-4B72-A1A3-1E50B53C5CAC}" sibTransId="{D62D81D5-2D24-48A2-9511-0B7BCD6AC07B}"/>
    <dgm:cxn modelId="{62B4E284-916B-4E7C-9B80-E4F18A41D99D}" type="presParOf" srcId="{79EFA8AF-CCB1-40BE-A6FD-97F1A584DFE8}" destId="{62F227AB-5D9D-4C91-8C71-9D53771F5550}" srcOrd="0" destOrd="0" presId="urn:microsoft.com/office/officeart/2005/8/layout/hList1"/>
    <dgm:cxn modelId="{D182103E-4A5A-4665-840C-673EA6C3BE79}" type="presParOf" srcId="{62F227AB-5D9D-4C91-8C71-9D53771F5550}" destId="{51CE46CF-FA2B-4120-82BA-C8CB72118B4C}" srcOrd="0" destOrd="0" presId="urn:microsoft.com/office/officeart/2005/8/layout/hList1"/>
    <dgm:cxn modelId="{A975C0BE-DE56-41B3-9500-A7E5D841CE7F}" type="presParOf" srcId="{62F227AB-5D9D-4C91-8C71-9D53771F5550}" destId="{A0DB4FAA-EABD-4CEB-A4F4-272AEF49FF90}" srcOrd="1" destOrd="0" presId="urn:microsoft.com/office/officeart/2005/8/layout/hList1"/>
    <dgm:cxn modelId="{F4961024-D4FD-47C5-A3BC-98F089C8946F}" type="presParOf" srcId="{79EFA8AF-CCB1-40BE-A6FD-97F1A584DFE8}" destId="{1B550C36-CB54-4694-A194-58E6C203A8F7}" srcOrd="1" destOrd="0" presId="urn:microsoft.com/office/officeart/2005/8/layout/hList1"/>
    <dgm:cxn modelId="{8DFCCDA8-3434-4515-A6BC-E71B661CFD82}" type="presParOf" srcId="{79EFA8AF-CCB1-40BE-A6FD-97F1A584DFE8}" destId="{56389D8E-1208-4441-BCB5-2FD99A023874}" srcOrd="2" destOrd="0" presId="urn:microsoft.com/office/officeart/2005/8/layout/hList1"/>
    <dgm:cxn modelId="{FE75B640-CCC4-4EDA-95C6-BC9E18EDA208}" type="presParOf" srcId="{56389D8E-1208-4441-BCB5-2FD99A023874}" destId="{B4653F49-E23C-4936-9B28-82B58D957971}" srcOrd="0" destOrd="0" presId="urn:microsoft.com/office/officeart/2005/8/layout/hList1"/>
    <dgm:cxn modelId="{CB7F1D71-B3C5-4BEC-A286-9E8DDC8678D2}" type="presParOf" srcId="{56389D8E-1208-4441-BCB5-2FD99A023874}" destId="{F35991EF-BD22-4A8D-BB7F-DACA083F3B8E}" srcOrd="1" destOrd="0" presId="urn:microsoft.com/office/officeart/2005/8/layout/hList1"/>
    <dgm:cxn modelId="{9FEF6942-3421-4495-88F5-42CF57F8BB51}" type="presParOf" srcId="{79EFA8AF-CCB1-40BE-A6FD-97F1A584DFE8}" destId="{E4C6B87E-634A-4350-A332-49AC03B5674C}" srcOrd="3" destOrd="0" presId="urn:microsoft.com/office/officeart/2005/8/layout/hList1"/>
    <dgm:cxn modelId="{C3AE063D-49C7-46B9-9264-D2952DF647DE}" type="presParOf" srcId="{79EFA8AF-CCB1-40BE-A6FD-97F1A584DFE8}" destId="{34D15CBC-1891-47B6-9AC4-EFF841CA0C1B}" srcOrd="4" destOrd="0" presId="urn:microsoft.com/office/officeart/2005/8/layout/hList1"/>
    <dgm:cxn modelId="{917CDD4A-A662-4270-AA28-B9E1941C31AA}" type="presParOf" srcId="{34D15CBC-1891-47B6-9AC4-EFF841CA0C1B}" destId="{9C7FAC9D-80A8-4E37-84CC-2251004B4817}" srcOrd="0" destOrd="0" presId="urn:microsoft.com/office/officeart/2005/8/layout/hList1"/>
    <dgm:cxn modelId="{48CB23B2-B8D4-4122-A76B-71AE1E3BB709}" type="presParOf" srcId="{34D15CBC-1891-47B6-9AC4-EFF841CA0C1B}" destId="{1F881923-49D6-4116-BEA7-9D32886203ED}" srcOrd="1" destOrd="0" presId="urn:microsoft.com/office/officeart/2005/8/layout/hList1"/>
    <dgm:cxn modelId="{197ED229-2E21-4034-9D53-7B70EC81B180}" type="presParOf" srcId="{79EFA8AF-CCB1-40BE-A6FD-97F1A584DFE8}" destId="{9E7DB30B-5CA5-41ED-ABFB-B6A119311A88}" srcOrd="5" destOrd="0" presId="urn:microsoft.com/office/officeart/2005/8/layout/hList1"/>
    <dgm:cxn modelId="{41F02018-6B82-45A0-91A6-DE36E08E30A5}" type="presParOf" srcId="{79EFA8AF-CCB1-40BE-A6FD-97F1A584DFE8}" destId="{3A343AFA-BD0F-4D75-9FC5-8860A07AD6A5}" srcOrd="6" destOrd="0" presId="urn:microsoft.com/office/officeart/2005/8/layout/hList1"/>
    <dgm:cxn modelId="{CDDB11E2-A9E6-4A89-AFCC-ADE8B0AD946C}" type="presParOf" srcId="{3A343AFA-BD0F-4D75-9FC5-8860A07AD6A5}" destId="{E0D69AA7-09EA-4EB0-857B-D004C838FD5A}" srcOrd="0" destOrd="0" presId="urn:microsoft.com/office/officeart/2005/8/layout/hList1"/>
    <dgm:cxn modelId="{E3DC421F-5168-40B3-816D-4EF4655562E5}" type="presParOf" srcId="{3A343AFA-BD0F-4D75-9FC5-8860A07AD6A5}" destId="{5CA51956-E2F9-45D1-84B4-B81F74CC22EC}" srcOrd="1" destOrd="0" presId="urn:microsoft.com/office/officeart/2005/8/layout/hList1"/>
    <dgm:cxn modelId="{30810CA2-8246-4352-BF16-796E7F56F3A7}" type="presParOf" srcId="{79EFA8AF-CCB1-40BE-A6FD-97F1A584DFE8}" destId="{FA395F5A-319C-4A15-AAD3-D61C68E2C900}" srcOrd="7" destOrd="0" presId="urn:microsoft.com/office/officeart/2005/8/layout/hList1"/>
    <dgm:cxn modelId="{5DCBC172-0D5B-442B-AF79-7A93491288AD}" type="presParOf" srcId="{79EFA8AF-CCB1-40BE-A6FD-97F1A584DFE8}" destId="{BAAFEDFC-0519-49CE-902C-B469AEBA2EBD}" srcOrd="8" destOrd="0" presId="urn:microsoft.com/office/officeart/2005/8/layout/hList1"/>
    <dgm:cxn modelId="{3B96E539-8405-4DD3-A700-169CFB77A065}" type="presParOf" srcId="{BAAFEDFC-0519-49CE-902C-B469AEBA2EBD}" destId="{90DA2A4D-EE51-41CD-A073-9BF44BD0E9EC}" srcOrd="0" destOrd="0" presId="urn:microsoft.com/office/officeart/2005/8/layout/hList1"/>
    <dgm:cxn modelId="{E32D6DDD-DD97-4C3F-9588-5ED1FE9245E1}" type="presParOf" srcId="{BAAFEDFC-0519-49CE-902C-B469AEBA2EBD}" destId="{F614EB01-4355-43D5-82B7-E192740F5D87}" srcOrd="1" destOrd="0" presId="urn:microsoft.com/office/officeart/2005/8/layout/hList1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8F795-936B-4FDC-B49A-3581DBE0DE8B}" type="datetimeFigureOut">
              <a:rPr lang="ru-RU" smtClean="0"/>
              <a:pPr/>
              <a:t>вт 18.04.23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6504D-87EB-49C0-B4F4-B9D3D07A59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36440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8F795-936B-4FDC-B49A-3581DBE0DE8B}" type="datetimeFigureOut">
              <a:rPr lang="ru-RU" smtClean="0"/>
              <a:pPr/>
              <a:t>вт 18.04.23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6504D-87EB-49C0-B4F4-B9D3D07A59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49214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8F795-936B-4FDC-B49A-3581DBE0DE8B}" type="datetimeFigureOut">
              <a:rPr lang="ru-RU" smtClean="0"/>
              <a:pPr/>
              <a:t>вт 18.04.23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6504D-87EB-49C0-B4F4-B9D3D07A59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89543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8F795-936B-4FDC-B49A-3581DBE0DE8B}" type="datetimeFigureOut">
              <a:rPr lang="ru-RU" smtClean="0"/>
              <a:pPr/>
              <a:t>вт 18.04.23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6504D-87EB-49C0-B4F4-B9D3D07A59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2307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8F795-936B-4FDC-B49A-3581DBE0DE8B}" type="datetimeFigureOut">
              <a:rPr lang="ru-RU" smtClean="0"/>
              <a:pPr/>
              <a:t>вт 18.04.23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6504D-87EB-49C0-B4F4-B9D3D07A59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36030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8F795-936B-4FDC-B49A-3581DBE0DE8B}" type="datetimeFigureOut">
              <a:rPr lang="ru-RU" smtClean="0"/>
              <a:pPr/>
              <a:t>вт 18.04.23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6504D-87EB-49C0-B4F4-B9D3D07A59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507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8F795-936B-4FDC-B49A-3581DBE0DE8B}" type="datetimeFigureOut">
              <a:rPr lang="ru-RU" smtClean="0"/>
              <a:pPr/>
              <a:t>вт 18.04.23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6504D-87EB-49C0-B4F4-B9D3D07A59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46549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8F795-936B-4FDC-B49A-3581DBE0DE8B}" type="datetimeFigureOut">
              <a:rPr lang="ru-RU" smtClean="0"/>
              <a:pPr/>
              <a:t>вт 18.04.23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6504D-87EB-49C0-B4F4-B9D3D07A59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43935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8F795-936B-4FDC-B49A-3581DBE0DE8B}" type="datetimeFigureOut">
              <a:rPr lang="ru-RU" smtClean="0"/>
              <a:pPr/>
              <a:t>вт 18.04.23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6504D-87EB-49C0-B4F4-B9D3D07A59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32050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8F795-936B-4FDC-B49A-3581DBE0DE8B}" type="datetimeFigureOut">
              <a:rPr lang="ru-RU" smtClean="0"/>
              <a:pPr/>
              <a:t>вт 18.04.23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6504D-87EB-49C0-B4F4-B9D3D07A59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95655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8F795-936B-4FDC-B49A-3581DBE0DE8B}" type="datetimeFigureOut">
              <a:rPr lang="ru-RU" smtClean="0"/>
              <a:pPr/>
              <a:t>вт 18.04.23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6504D-87EB-49C0-B4F4-B9D3D07A59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08028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8F795-936B-4FDC-B49A-3581DBE0DE8B}" type="datetimeFigureOut">
              <a:rPr lang="ru-RU" smtClean="0"/>
              <a:pPr/>
              <a:t>вт 18.04.23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46504D-87EB-49C0-B4F4-B9D3D07A59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11528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chart" Target="../charts/chart1.xml"/><Relationship Id="rId7" Type="http://schemas.openxmlformats.org/officeDocument/2006/relationships/chart" Target="../charts/chart5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10" Type="http://schemas.openxmlformats.org/officeDocument/2006/relationships/chart" Target="../charts/chart8.xml"/><Relationship Id="rId4" Type="http://schemas.openxmlformats.org/officeDocument/2006/relationships/chart" Target="../charts/chart2.xml"/><Relationship Id="rId9" Type="http://schemas.openxmlformats.org/officeDocument/2006/relationships/chart" Target="../charts/char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13" Type="http://schemas.openxmlformats.org/officeDocument/2006/relationships/image" Target="../media/image71.jpeg"/><Relationship Id="rId3" Type="http://schemas.openxmlformats.org/officeDocument/2006/relationships/image" Target="../media/image61.png"/><Relationship Id="rId7" Type="http://schemas.openxmlformats.org/officeDocument/2006/relationships/image" Target="../media/image65.jpeg"/><Relationship Id="rId12" Type="http://schemas.openxmlformats.org/officeDocument/2006/relationships/image" Target="../media/image70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9.jpeg"/><Relationship Id="rId5" Type="http://schemas.openxmlformats.org/officeDocument/2006/relationships/image" Target="../media/image63.png"/><Relationship Id="rId10" Type="http://schemas.openxmlformats.org/officeDocument/2006/relationships/image" Target="../media/image68.jpeg"/><Relationship Id="rId4" Type="http://schemas.openxmlformats.org/officeDocument/2006/relationships/image" Target="../media/image62.png"/><Relationship Id="rId9" Type="http://schemas.openxmlformats.org/officeDocument/2006/relationships/image" Target="../media/image67.jpeg"/><Relationship Id="rId14" Type="http://schemas.openxmlformats.org/officeDocument/2006/relationships/image" Target="../media/image7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13" Type="http://schemas.openxmlformats.org/officeDocument/2006/relationships/image" Target="../media/image83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12" Type="http://schemas.openxmlformats.org/officeDocument/2006/relationships/image" Target="../media/image8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11" Type="http://schemas.openxmlformats.org/officeDocument/2006/relationships/image" Target="../media/image81.jpeg"/><Relationship Id="rId5" Type="http://schemas.openxmlformats.org/officeDocument/2006/relationships/image" Target="../media/image75.jpeg"/><Relationship Id="rId10" Type="http://schemas.openxmlformats.org/officeDocument/2006/relationships/image" Target="../media/image80.jpeg"/><Relationship Id="rId4" Type="http://schemas.openxmlformats.org/officeDocument/2006/relationships/image" Target="../media/image74.jpeg"/><Relationship Id="rId9" Type="http://schemas.openxmlformats.org/officeDocument/2006/relationships/image" Target="../media/image7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10" Type="http://schemas.openxmlformats.org/officeDocument/2006/relationships/image" Target="../media/image91.jpeg"/><Relationship Id="rId4" Type="http://schemas.openxmlformats.org/officeDocument/2006/relationships/image" Target="../media/image85.jpeg"/><Relationship Id="rId9" Type="http://schemas.openxmlformats.org/officeDocument/2006/relationships/image" Target="../media/image9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cHtH_jD0N28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M7fp-OM3RA8" TargetMode="External"/><Relationship Id="rId5" Type="http://schemas.openxmlformats.org/officeDocument/2006/relationships/hyperlink" Target="https://youtu.be/ykz13lSfzo4" TargetMode="External"/><Relationship Id="rId4" Type="http://schemas.openxmlformats.org/officeDocument/2006/relationships/hyperlink" Target="https://youtu.be/Mdf4ejit66k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kuTIIK3JIDI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LXMuiHCCHBg" TargetMode="External"/><Relationship Id="rId5" Type="http://schemas.openxmlformats.org/officeDocument/2006/relationships/hyperlink" Target="https://www.youtube.com/shorts/ut3v83YYL8c" TargetMode="External"/><Relationship Id="rId4" Type="http://schemas.openxmlformats.org/officeDocument/2006/relationships/hyperlink" Target="https://youtu.be/p1IsvI9UmFs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RJ8onScwwCg" TargetMode="External"/><Relationship Id="rId7" Type="http://schemas.openxmlformats.org/officeDocument/2006/relationships/hyperlink" Target="https://youtu.be/3138g4dgseY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3TNO1iLY_3w" TargetMode="External"/><Relationship Id="rId5" Type="http://schemas.openxmlformats.org/officeDocument/2006/relationships/hyperlink" Target="https://youtu.be/5rLFJDiTia4" TargetMode="External"/><Relationship Id="rId4" Type="http://schemas.openxmlformats.org/officeDocument/2006/relationships/hyperlink" Target="https://youtu.be/C7GjQzF-jWw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EJBXncRBYNY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.be/Ez9jVrHKDKg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nstagram.com/" TargetMode="External"/><Relationship Id="rId5" Type="http://schemas.openxmlformats.org/officeDocument/2006/relationships/image" Target="../media/image94.jpeg"/><Relationship Id="rId4" Type="http://schemas.openxmlformats.org/officeDocument/2006/relationships/image" Target="../media/image9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Мое портфолио\1653812272_42-furman-top-p-shkolnii-fon-dlya-fotoshopa-krasivie-4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209800">
            <a:off x="1041399" y="1054100"/>
            <a:ext cx="7404101" cy="1511300"/>
          </a:xfrm>
        </p:spPr>
        <p:txBody>
          <a:bodyPr>
            <a:norm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АҚМОЛА ОБЛЫСЫ БІЛІМ БАСҚАРМАСЫНЫҢ </a:t>
            </a:r>
            <a:br>
              <a:rPr lang="ru-RU" sz="1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ЗЕРЕНДІ АУДАНЫ БОЙЫНША </a:t>
            </a:r>
            <a:br>
              <a:rPr lang="ru-RU" sz="1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БІЛІМ БӨЛІМІНІҢ ЖАНЫНДАҒЫ ЗЕРЕНДІ АУЫЛЫНЫҢ </a:t>
            </a:r>
            <a:br>
              <a:rPr lang="ru-RU" sz="1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"АРАЙЛЫ" БӨБЕКЖАЙЫ</a:t>
            </a:r>
            <a:br>
              <a:rPr lang="ru-RU" sz="1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МЕМЛЕКЕТТІК КОММУНАЛДЫҚ ҚАЗЫНАЛЫҚ КӘСІПОРНЫ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 rot="21177943">
            <a:off x="1721034" y="2454306"/>
            <a:ext cx="5803901" cy="3149600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Мектепке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дейінгі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ұйым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buNone/>
            </a:pP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әдіскерінің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портфолиосы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kk-KZ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Портфолио методиста дошкольной организации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kk-KZ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kk-KZ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kk-KZ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kk-KZ" sz="1400" b="1" dirty="0" smtClean="0">
                <a:latin typeface="Times New Roman" pitchFamily="18" charset="0"/>
                <a:cs typeface="Times New Roman" pitchFamily="18" charset="0"/>
              </a:rPr>
              <a:t>2023ж.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Мое портфолио\8daf5c77a91fc0e1944abf930b797a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533342"/>
          </a:xfrm>
        </p:spPr>
        <p:txBody>
          <a:bodyPr>
            <a:normAutofit fontScale="90000"/>
          </a:bodyPr>
          <a:lstStyle/>
          <a:p>
            <a:pPr algn="ctr"/>
            <a:r>
              <a:rPr lang="kk-KZ" sz="1800" b="1" dirty="0" smtClean="0"/>
              <a:t>Аналитическая справка по результатам </a:t>
            </a:r>
            <a:r>
              <a:rPr lang="ru-RU" sz="1800" b="1" dirty="0" smtClean="0"/>
              <a:t>апробации  </a:t>
            </a:r>
            <a:r>
              <a:rPr lang="kk-KZ" sz="1800" b="1" dirty="0" smtClean="0"/>
              <a:t>мониторинга </a:t>
            </a: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>по усвоению содержания Типовой Учебной Программы </a:t>
            </a:r>
            <a:br>
              <a:rPr lang="ru-RU" sz="1800" b="1" dirty="0" smtClean="0"/>
            </a:br>
            <a:r>
              <a:rPr lang="ru-RU" sz="1800" b="1" dirty="0" smtClean="0"/>
              <a:t>дошкольного воспитания и обучения,</a:t>
            </a:r>
            <a:br>
              <a:rPr lang="ru-RU" sz="1800" b="1" dirty="0" smtClean="0"/>
            </a:br>
            <a:r>
              <a:rPr lang="ru-RU" sz="1800" b="1" dirty="0" smtClean="0"/>
              <a:t> </a:t>
            </a:r>
            <a:r>
              <a:rPr lang="kk-KZ" sz="1800" b="1" dirty="0" smtClean="0"/>
              <a:t>утвержденно</a:t>
            </a:r>
            <a:r>
              <a:rPr lang="ru-RU" sz="1800" b="1" dirty="0" smtClean="0"/>
              <a:t>го </a:t>
            </a:r>
            <a:r>
              <a:rPr lang="kk-KZ" sz="1800" b="1" dirty="0" smtClean="0"/>
              <a:t>Постановлением Правительства Республики Казахстан </a:t>
            </a:r>
            <a:br>
              <a:rPr lang="kk-KZ" sz="1800" b="1" dirty="0" smtClean="0"/>
            </a:br>
            <a:r>
              <a:rPr lang="kk-KZ" sz="1800" b="1" dirty="0" smtClean="0"/>
              <a:t>от 15 марта 2021 года №137</a:t>
            </a: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>«Ясли-сад «</a:t>
            </a:r>
            <a:r>
              <a:rPr lang="ru-RU" sz="1800" b="1" dirty="0" err="1" smtClean="0"/>
              <a:t>Арайлы</a:t>
            </a:r>
            <a:r>
              <a:rPr lang="ru-RU" sz="1800" b="1" dirty="0" smtClean="0"/>
              <a:t>» за 2022-2023 учебный год</a:t>
            </a:r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 марте 2023 года проводился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проек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на областном уровне   «Апробация мониторинга по усвоению содержания ТУП», в данном  проекте приняли участие 20 детских садов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Акмолинской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области                       в том числе и ясли-сад «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Арайлы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Цель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:   </a:t>
            </a:r>
            <a:r>
              <a:rPr lang="kk-KZ" sz="1400" dirty="0" smtClean="0">
                <a:latin typeface="Times New Roman" pitchFamily="18" charset="0"/>
                <a:cs typeface="Times New Roman" pitchFamily="18" charset="0"/>
              </a:rPr>
              <a:t>Выявить качество системы мониторинга, его актуальности и целесообразности в работе педагогов дошкольных организаций.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Определить степень освоения детьми </a:t>
            </a:r>
            <a:r>
              <a:rPr lang="kk-KZ" sz="1400" dirty="0" smtClean="0">
                <a:latin typeface="Times New Roman" pitchFamily="18" charset="0"/>
                <a:cs typeface="Times New Roman" pitchFamily="18" charset="0"/>
              </a:rPr>
              <a:t>ТУП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дошкольного учреждения и влияние образовательного процесса, организуемого в дошкольном учреждении, на развитие ребенка.</a:t>
            </a:r>
          </a:p>
          <a:p>
            <a:pPr>
              <a:buNone/>
            </a:pPr>
            <a:r>
              <a:rPr lang="kk-KZ" sz="1400" b="1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Объектом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мониторинга являются показатели развития детей, оцениваемые на основе анализа их проявлений в разных видах деятельности.</a:t>
            </a:r>
          </a:p>
          <a:p>
            <a:pPr>
              <a:buNone/>
            </a:pPr>
            <a:r>
              <a:rPr lang="kk-KZ" sz="1400" b="1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Предметом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мониторингового исследования являются навыки и умения детей в разных образовательных областях.</a:t>
            </a:r>
          </a:p>
          <a:p>
            <a:pPr>
              <a:buNone/>
            </a:pPr>
            <a:r>
              <a:rPr lang="kk-KZ" sz="1400" b="1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Субъект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мониторинга – дети дошкольного возраста.</a:t>
            </a:r>
          </a:p>
          <a:p>
            <a:pPr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   Данный мониторинг проводился под руководством заведующей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Кусаиновой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Г.Т. , методиста Ерёминой Л.А. </a:t>
            </a:r>
            <a:r>
              <a:rPr lang="kk-KZ" sz="1400" dirty="0" smtClean="0">
                <a:latin typeface="Times New Roman" pitchFamily="18" charset="0"/>
                <a:cs typeface="Times New Roman" pitchFamily="18" charset="0"/>
              </a:rPr>
              <a:t>;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исполнители: воспитатели всех возрастных  групп, музыкальный руководитель, инструктор по физическому воспитанию, учитель-логопед, психолог, учитель казахского языка.</a:t>
            </a:r>
          </a:p>
          <a:p>
            <a:pPr>
              <a:buNone/>
            </a:pPr>
            <a:r>
              <a:rPr lang="kk-KZ" sz="1400" b="1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Формы проведений мониторинга: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1400" dirty="0" smtClean="0">
                <a:latin typeface="Times New Roman" pitchFamily="18" charset="0"/>
                <a:cs typeface="Times New Roman" pitchFamily="18" charset="0"/>
              </a:rPr>
              <a:t>заполнение электронных ссылок по  возрастам групп дошкольной организации по приложению 2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экспертные оценки.</a:t>
            </a:r>
          </a:p>
          <a:p>
            <a:pPr>
              <a:buNone/>
            </a:pPr>
            <a:r>
              <a:rPr lang="kk-KZ" sz="14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Мониторинг проводился с </a:t>
            </a:r>
            <a:r>
              <a:rPr lang="kk-KZ" sz="1400" dirty="0" smtClean="0">
                <a:latin typeface="Times New Roman" pitchFamily="18" charset="0"/>
                <a:cs typeface="Times New Roman" pitchFamily="18" charset="0"/>
              </a:rPr>
              <a:t>13.03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kk-KZ" sz="1400" dirty="0" smtClean="0">
                <a:latin typeface="Times New Roman" pitchFamily="18" charset="0"/>
                <a:cs typeface="Times New Roman" pitchFamily="18" charset="0"/>
              </a:rPr>
              <a:t>23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по </a:t>
            </a:r>
            <a:r>
              <a:rPr lang="kk-KZ" sz="1400" dirty="0" smtClean="0">
                <a:latin typeface="Times New Roman" pitchFamily="18" charset="0"/>
                <a:cs typeface="Times New Roman" pitchFamily="18" charset="0"/>
              </a:rPr>
              <a:t>17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.0</a:t>
            </a:r>
            <a:r>
              <a:rPr lang="kk-KZ" sz="14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.20</a:t>
            </a:r>
            <a:r>
              <a:rPr lang="kk-KZ" sz="1400" dirty="0" smtClean="0">
                <a:latin typeface="Times New Roman" pitchFamily="18" charset="0"/>
                <a:cs typeface="Times New Roman" pitchFamily="18" charset="0"/>
              </a:rPr>
              <a:t>23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года</a:t>
            </a:r>
            <a:r>
              <a:rPr lang="kk-KZ" sz="1400" dirty="0" smtClean="0">
                <a:latin typeface="Times New Roman" pitchFamily="18" charset="0"/>
                <a:cs typeface="Times New Roman" pitchFamily="18" charset="0"/>
              </a:rPr>
              <a:t> (промежуточный), под руководством заведующей Кусаиновой Г.Т. исполнитель методист Ереминой Л.А. и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воспитател</a:t>
            </a:r>
            <a:r>
              <a:rPr lang="kk-KZ" sz="1400" dirty="0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дошкольных групп</a:t>
            </a:r>
            <a:r>
              <a:rPr lang="kk-KZ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kk-KZ" sz="1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Всего детей 1</a:t>
            </a:r>
            <a:r>
              <a:rPr lang="kk-KZ" sz="1400" dirty="0" smtClean="0">
                <a:latin typeface="Times New Roman" pitchFamily="18" charset="0"/>
                <a:cs typeface="Times New Roman" pitchFamily="18" charset="0"/>
              </a:rPr>
              <a:t>61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(обследовано 1</a:t>
            </a:r>
            <a:r>
              <a:rPr lang="kk-KZ" sz="14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1чел)</a:t>
            </a:r>
            <a:r>
              <a:rPr lang="kk-KZ" sz="1400" dirty="0" smtClean="0">
                <a:latin typeface="Times New Roman" pitchFamily="18" charset="0"/>
                <a:cs typeface="Times New Roman" pitchFamily="18" charset="0"/>
              </a:rPr>
              <a:t>, 7 групп- 5 групп с казахским языком обучения, 2 группы с русским языком обучения. В группах имеются дети с ООП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Мое портфолио\8daf5c77a91fc0e1944abf930b797a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74957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Рекомендации: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1589" y="783771"/>
            <a:ext cx="9570721" cy="561702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400" dirty="0" smtClean="0"/>
              <a:t>1. </a:t>
            </a:r>
            <a:r>
              <a:rPr lang="ru-RU" sz="1400" i="1" dirty="0" smtClean="0"/>
              <a:t>В</a:t>
            </a:r>
            <a:r>
              <a:rPr lang="kk-KZ" sz="1400" i="1" dirty="0" smtClean="0"/>
              <a:t>в</a:t>
            </a:r>
            <a:r>
              <a:rPr lang="ru-RU" sz="1400" i="1" dirty="0" err="1" smtClean="0"/>
              <a:t>ести</a:t>
            </a:r>
            <a:r>
              <a:rPr lang="ru-RU" sz="1400" i="1" dirty="0" smtClean="0"/>
              <a:t> конкретику в </a:t>
            </a:r>
            <a:r>
              <a:rPr lang="kk-KZ" sz="1400" i="1" dirty="0" smtClean="0"/>
              <a:t>индикаторы критериев</a:t>
            </a:r>
            <a:r>
              <a:rPr lang="ru-RU" sz="1400" i="1" dirty="0" smtClean="0"/>
              <a:t>  как прописано в инструктивно письме</a:t>
            </a:r>
            <a:r>
              <a:rPr lang="ru-RU" sz="1400" dirty="0" smtClean="0"/>
              <a:t> (</a:t>
            </a:r>
            <a:r>
              <a:rPr lang="kk-KZ" sz="1400" dirty="0" smtClean="0"/>
              <a:t>Тем самым, после подведения итогов  детей всех групп программа, Ехсеl автоматически подводит итоги каждого индикатора. Здесь первый индикатор каждого критерия - высокий, второй индикатор - средний, а третий – низкий уровни.) </a:t>
            </a:r>
            <a:endParaRPr lang="ru-RU" sz="1400" dirty="0" smtClean="0"/>
          </a:p>
          <a:p>
            <a:pPr>
              <a:buNone/>
            </a:pPr>
            <a:r>
              <a:rPr lang="kk-KZ" sz="1400" dirty="0" smtClean="0"/>
              <a:t>ПРИМЕР: 1-К.19 </a:t>
            </a:r>
            <a:r>
              <a:rPr lang="ru-RU" sz="1400" dirty="0" smtClean="0"/>
              <a:t>Самостоятельно рассматривает картинки в книгах, показывает в них знакомых персонажей</a:t>
            </a:r>
            <a:r>
              <a:rPr lang="kk-KZ" sz="1400" dirty="0" smtClean="0"/>
              <a:t>:</a:t>
            </a:r>
            <a:endParaRPr lang="ru-RU" sz="1400" dirty="0" smtClean="0"/>
          </a:p>
          <a:p>
            <a:pPr>
              <a:buNone/>
            </a:pPr>
            <a:r>
              <a:rPr lang="kk-KZ" sz="1400" dirty="0" smtClean="0"/>
              <a:t>Первый индикатор (высокий)-</a:t>
            </a:r>
            <a:r>
              <a:rPr lang="kk-KZ" sz="1400" i="1" dirty="0" smtClean="0"/>
              <a:t> </a:t>
            </a:r>
            <a:r>
              <a:rPr lang="ru-RU" sz="1400" i="1" dirty="0" smtClean="0"/>
              <a:t>рассматривает с интересом, показывает персонажей</a:t>
            </a:r>
            <a:r>
              <a:rPr lang="ru-RU" sz="1400" dirty="0" smtClean="0"/>
              <a:t> .</a:t>
            </a:r>
          </a:p>
          <a:p>
            <a:pPr>
              <a:buNone/>
            </a:pPr>
            <a:r>
              <a:rPr lang="ru-RU" sz="1400" dirty="0" smtClean="0"/>
              <a:t>Второй индикатор (средний)- </a:t>
            </a:r>
            <a:r>
              <a:rPr lang="ru-RU" sz="1400" i="1" dirty="0" smtClean="0"/>
              <a:t>рассматривает, но не показывает</a:t>
            </a:r>
            <a:r>
              <a:rPr lang="ru-RU" sz="1400" dirty="0" smtClean="0"/>
              <a:t> (не согласны, это третий индикатор)</a:t>
            </a:r>
            <a:r>
              <a:rPr lang="kk-KZ" sz="1400" dirty="0" smtClean="0"/>
              <a:t>.</a:t>
            </a:r>
            <a:endParaRPr lang="ru-RU" sz="1400" dirty="0" smtClean="0"/>
          </a:p>
          <a:p>
            <a:pPr>
              <a:buNone/>
            </a:pPr>
            <a:r>
              <a:rPr lang="ru-RU" sz="1400" dirty="0" smtClean="0"/>
              <a:t>Третий индикатор (низкий)- </a:t>
            </a:r>
            <a:r>
              <a:rPr lang="ru-RU" sz="1400" i="1" dirty="0" smtClean="0"/>
              <a:t>рассматривает, пытается показать</a:t>
            </a:r>
            <a:r>
              <a:rPr lang="kk-KZ" sz="1400" dirty="0" smtClean="0"/>
              <a:t>. </a:t>
            </a:r>
            <a:endParaRPr lang="ru-RU" sz="1400" dirty="0" smtClean="0"/>
          </a:p>
          <a:p>
            <a:pPr>
              <a:buNone/>
            </a:pPr>
            <a:r>
              <a:rPr lang="kk-KZ" sz="1400" i="1" dirty="0" smtClean="0"/>
              <a:t>(фото №1)</a:t>
            </a:r>
            <a:endParaRPr lang="ru-RU" sz="1400" dirty="0" smtClean="0"/>
          </a:p>
          <a:p>
            <a:pPr>
              <a:buNone/>
            </a:pPr>
            <a:endParaRPr lang="ru-RU" sz="1400" dirty="0" smtClean="0"/>
          </a:p>
          <a:p>
            <a:pPr>
              <a:buNone/>
            </a:pPr>
            <a:endParaRPr lang="ru-RU" sz="1400" dirty="0" smtClean="0"/>
          </a:p>
          <a:p>
            <a:pPr>
              <a:buNone/>
            </a:pPr>
            <a:endParaRPr lang="ru-RU" sz="1400" dirty="0" smtClean="0"/>
          </a:p>
          <a:p>
            <a:pPr>
              <a:buNone/>
            </a:pPr>
            <a:endParaRPr lang="ru-RU" sz="1400" dirty="0" smtClean="0"/>
          </a:p>
          <a:p>
            <a:pPr>
              <a:buNone/>
            </a:pPr>
            <a:endParaRPr lang="ru-RU" sz="1400" dirty="0" smtClean="0"/>
          </a:p>
          <a:p>
            <a:pPr>
              <a:buNone/>
            </a:pPr>
            <a:endParaRPr lang="ru-RU" sz="1400" dirty="0" smtClean="0"/>
          </a:p>
          <a:p>
            <a:pPr>
              <a:buNone/>
            </a:pPr>
            <a:endParaRPr lang="ru-RU" sz="1400" dirty="0" smtClean="0"/>
          </a:p>
          <a:p>
            <a:pPr>
              <a:buNone/>
            </a:pPr>
            <a:endParaRPr lang="ru-RU" sz="1400" dirty="0"/>
          </a:p>
        </p:txBody>
      </p:sp>
      <p:pic>
        <p:nvPicPr>
          <p:cNvPr id="5" name="Рисунок 4" descr="C:\Users\Admin\Downloads\WhatsApp Image 2023-03-24 at 15.40.49.jpeg"/>
          <p:cNvPicPr/>
          <p:nvPr/>
        </p:nvPicPr>
        <p:blipFill>
          <a:blip r:embed="rId3"/>
          <a:srcRect t="20961" b="34789"/>
          <a:stretch>
            <a:fillRect/>
          </a:stretch>
        </p:blipFill>
        <p:spPr bwMode="auto">
          <a:xfrm>
            <a:off x="1289587" y="2778034"/>
            <a:ext cx="2786025" cy="2215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52549" y="5077097"/>
            <a:ext cx="942267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kk-KZ" sz="1400" i="1" dirty="0" smtClean="0"/>
              <a:t>При мониторинге столкнулись со спорным решением индикаторов отдельных критериев:</a:t>
            </a:r>
            <a:endParaRPr lang="ru-RU" sz="1400" dirty="0" smtClean="0"/>
          </a:p>
          <a:p>
            <a:pPr>
              <a:buNone/>
            </a:pPr>
            <a:r>
              <a:rPr lang="kk-KZ" sz="1400" dirty="0" smtClean="0"/>
              <a:t>ПРИМЕР: 1-П.2</a:t>
            </a:r>
            <a:r>
              <a:rPr lang="ru-RU" sz="1400" dirty="0" smtClean="0"/>
              <a:t> различает предметы по цвету, размеру</a:t>
            </a:r>
            <a:r>
              <a:rPr lang="kk-KZ" sz="1400" dirty="0" smtClean="0"/>
              <a:t>:</a:t>
            </a:r>
            <a:endParaRPr lang="ru-RU" sz="1400" dirty="0" smtClean="0"/>
          </a:p>
          <a:p>
            <a:pPr>
              <a:buNone/>
            </a:pPr>
            <a:r>
              <a:rPr lang="kk-KZ" sz="1400" dirty="0" smtClean="0"/>
              <a:t>Первый индикатор (высокий)-</a:t>
            </a:r>
            <a:r>
              <a:rPr lang="kk-KZ" sz="1400" i="1" dirty="0" smtClean="0"/>
              <a:t> </a:t>
            </a:r>
            <a:r>
              <a:rPr lang="ru-RU" sz="1400" i="1" dirty="0" smtClean="0"/>
              <a:t>различает все предметы</a:t>
            </a:r>
            <a:r>
              <a:rPr lang="ru-RU" sz="1400" dirty="0" smtClean="0"/>
              <a:t> .</a:t>
            </a:r>
          </a:p>
          <a:p>
            <a:pPr>
              <a:buNone/>
            </a:pPr>
            <a:r>
              <a:rPr lang="ru-RU" sz="1400" dirty="0" smtClean="0"/>
              <a:t>Второй индикатор (средний)- </a:t>
            </a:r>
            <a:r>
              <a:rPr lang="ru-RU" sz="1400" i="1" dirty="0" smtClean="0"/>
              <a:t>различает предметы только по цвету</a:t>
            </a:r>
            <a:r>
              <a:rPr lang="ru-RU" sz="1400" dirty="0" smtClean="0"/>
              <a:t> (не согласны, </a:t>
            </a:r>
            <a:r>
              <a:rPr lang="kk-KZ" sz="1400" dirty="0" smtClean="0"/>
              <a:t>спорный ответ</a:t>
            </a:r>
            <a:r>
              <a:rPr lang="ru-RU" sz="1400" dirty="0" smtClean="0"/>
              <a:t>)</a:t>
            </a:r>
            <a:r>
              <a:rPr lang="kk-KZ" sz="1400" dirty="0" smtClean="0"/>
              <a:t>.</a:t>
            </a:r>
            <a:endParaRPr lang="ru-RU" sz="1400" dirty="0" smtClean="0"/>
          </a:p>
          <a:p>
            <a:pPr>
              <a:buNone/>
            </a:pPr>
            <a:r>
              <a:rPr lang="ru-RU" sz="1400" dirty="0" smtClean="0"/>
              <a:t>Третий индикатор (низкий)- </a:t>
            </a:r>
            <a:r>
              <a:rPr lang="ru-RU" sz="1400" i="1" dirty="0" smtClean="0"/>
              <a:t>различает некоторые предметы</a:t>
            </a:r>
            <a:r>
              <a:rPr lang="ru-RU" sz="1400" dirty="0" smtClean="0"/>
              <a:t>(не согласны, </a:t>
            </a:r>
            <a:r>
              <a:rPr lang="kk-KZ" sz="1400" dirty="0" smtClean="0"/>
              <a:t>спорный ответ</a:t>
            </a:r>
            <a:r>
              <a:rPr lang="ru-RU" sz="1400" dirty="0" smtClean="0"/>
              <a:t>)</a:t>
            </a:r>
            <a:r>
              <a:rPr lang="kk-KZ" sz="1400" dirty="0" smtClean="0"/>
              <a:t>.</a:t>
            </a:r>
            <a:endParaRPr lang="ru-RU" sz="1400" dirty="0" smtClean="0"/>
          </a:p>
          <a:p>
            <a:pPr>
              <a:buNone/>
            </a:pPr>
            <a:r>
              <a:rPr lang="kk-KZ" sz="1400" dirty="0" smtClean="0"/>
              <a:t> </a:t>
            </a:r>
            <a:r>
              <a:rPr lang="kk-KZ" sz="1400" i="1" dirty="0" smtClean="0"/>
              <a:t>(фото №2)</a:t>
            </a:r>
            <a:endParaRPr lang="ru-RU" sz="1400" dirty="0" smtClean="0"/>
          </a:p>
        </p:txBody>
      </p:sp>
      <p:pic>
        <p:nvPicPr>
          <p:cNvPr id="7" name="Рисунок 6" descr="C:\Users\Admin\Downloads\WhatsApp Image 2023-03-24 at 15.40.48.jpeg"/>
          <p:cNvPicPr/>
          <p:nvPr/>
        </p:nvPicPr>
        <p:blipFill>
          <a:blip r:embed="rId4"/>
          <a:srcRect t="36681" b="15211"/>
          <a:stretch>
            <a:fillRect/>
          </a:stretch>
        </p:blipFill>
        <p:spPr bwMode="auto">
          <a:xfrm>
            <a:off x="6120509" y="2969622"/>
            <a:ext cx="3332645" cy="2052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Мое портфолио\8daf5c77a91fc0e1944abf930b797a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74957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Рекомендации: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9337" y="870857"/>
            <a:ext cx="9766664" cy="569540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400" dirty="0" smtClean="0"/>
              <a:t>2. При заполнении электронного приложения №2 столкнулись с 4 вариантом ответа и вариантом «Другое», где можно предложить свой вариант.</a:t>
            </a:r>
          </a:p>
          <a:p>
            <a:pPr>
              <a:buNone/>
            </a:pPr>
            <a:r>
              <a:rPr lang="ru-RU" sz="1400" dirty="0" smtClean="0"/>
              <a:t>При заполнении электронного приложения на государственном языке, столкнулись с дополнительными вопросами которых нет в рабочем мониторинге. </a:t>
            </a:r>
          </a:p>
          <a:p>
            <a:pPr>
              <a:buNone/>
            </a:pPr>
            <a:r>
              <a:rPr lang="kk-KZ" sz="1400" i="1" dirty="0" smtClean="0"/>
              <a:t>(фото №3/4)</a:t>
            </a:r>
            <a:endParaRPr lang="ru-RU" sz="1400" dirty="0" smtClean="0"/>
          </a:p>
          <a:p>
            <a:pPr>
              <a:buNone/>
            </a:pPr>
            <a:endParaRPr lang="ru-RU" sz="1400" dirty="0" smtClean="0"/>
          </a:p>
          <a:p>
            <a:pPr>
              <a:buNone/>
            </a:pPr>
            <a:endParaRPr lang="ru-RU" sz="1400" dirty="0" smtClean="0"/>
          </a:p>
          <a:p>
            <a:pPr>
              <a:buNone/>
            </a:pPr>
            <a:endParaRPr lang="ru-RU" sz="1400" dirty="0" smtClean="0"/>
          </a:p>
          <a:p>
            <a:pPr>
              <a:buNone/>
            </a:pPr>
            <a:endParaRPr lang="ru-RU" sz="1400" dirty="0" smtClean="0"/>
          </a:p>
          <a:p>
            <a:pPr>
              <a:buNone/>
            </a:pPr>
            <a:endParaRPr lang="ru-RU" sz="1400" dirty="0" smtClean="0"/>
          </a:p>
          <a:p>
            <a:pPr>
              <a:buNone/>
            </a:pPr>
            <a:endParaRPr lang="ru-RU" sz="1400" dirty="0" smtClean="0"/>
          </a:p>
          <a:p>
            <a:pPr>
              <a:buNone/>
            </a:pPr>
            <a:endParaRPr lang="ru-RU" sz="1400" dirty="0" smtClean="0"/>
          </a:p>
          <a:p>
            <a:pPr>
              <a:buNone/>
            </a:pPr>
            <a:endParaRPr lang="ru-RU" sz="1400" dirty="0" smtClean="0"/>
          </a:p>
          <a:p>
            <a:pPr>
              <a:buNone/>
            </a:pPr>
            <a:r>
              <a:rPr lang="ru-RU" sz="1400" dirty="0" smtClean="0"/>
              <a:t>3.  </a:t>
            </a:r>
            <a:r>
              <a:rPr lang="kk-KZ" sz="1400" dirty="0" smtClean="0"/>
              <a:t>Данный вид предложенного мониторинга, объемный , занимает много времени,</a:t>
            </a:r>
          </a:p>
          <a:p>
            <a:pPr>
              <a:buNone/>
            </a:pPr>
            <a:r>
              <a:rPr lang="kk-KZ" sz="1400" dirty="0" smtClean="0"/>
              <a:t> многие критерии повторяются в перефразированном варианте.</a:t>
            </a:r>
            <a:endParaRPr lang="ru-RU" sz="1400" dirty="0" smtClean="0"/>
          </a:p>
          <a:p>
            <a:pPr>
              <a:buNone/>
            </a:pPr>
            <a:r>
              <a:rPr lang="kk-KZ" sz="1400" dirty="0" smtClean="0"/>
              <a:t>Некорректные вопросы (ПРИМЕР: 5-С.19 Знает и проявляет </a:t>
            </a:r>
          </a:p>
          <a:p>
            <a:pPr>
              <a:buNone/>
            </a:pPr>
            <a:r>
              <a:rPr lang="kk-KZ" sz="1400" dirty="0" smtClean="0"/>
              <a:t>уважение героям Советского Союза).  </a:t>
            </a:r>
          </a:p>
          <a:p>
            <a:pPr>
              <a:buNone/>
            </a:pPr>
            <a:r>
              <a:rPr lang="kk-KZ" sz="1400" i="1" dirty="0" smtClean="0"/>
              <a:t>(фото №5)</a:t>
            </a:r>
            <a:endParaRPr lang="ru-RU" sz="1400" dirty="0" smtClean="0"/>
          </a:p>
          <a:p>
            <a:pPr>
              <a:buNone/>
            </a:pPr>
            <a:endParaRPr lang="ru-RU" sz="1400" dirty="0"/>
          </a:p>
        </p:txBody>
      </p:sp>
      <p:pic>
        <p:nvPicPr>
          <p:cNvPr id="6" name="Рисунок 5" descr="C:\Users\Admin\Downloads\WhatsApp Image 2023-03-24 at 15.48.00.jpeg"/>
          <p:cNvPicPr/>
          <p:nvPr/>
        </p:nvPicPr>
        <p:blipFill>
          <a:blip r:embed="rId3" cstate="print"/>
          <a:srcRect t="10055"/>
          <a:stretch>
            <a:fillRect/>
          </a:stretch>
        </p:blipFill>
        <p:spPr bwMode="auto">
          <a:xfrm>
            <a:off x="1438113" y="1828800"/>
            <a:ext cx="2027898" cy="2789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Admin\Downloads\WhatsApp Image 2023-03-24 at 15.47.59.jpeg"/>
          <p:cNvPicPr/>
          <p:nvPr/>
        </p:nvPicPr>
        <p:blipFill>
          <a:blip r:embed="rId4" cstate="print"/>
          <a:srcRect t="3433"/>
          <a:stretch>
            <a:fillRect/>
          </a:stretch>
        </p:blipFill>
        <p:spPr bwMode="auto">
          <a:xfrm>
            <a:off x="3576957" y="1802673"/>
            <a:ext cx="2153283" cy="2850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Admin\Downloads\WhatsApp Image 2023-03-24 at 15.37.42.jpeg"/>
          <p:cNvPicPr/>
          <p:nvPr/>
        </p:nvPicPr>
        <p:blipFill>
          <a:blip r:embed="rId5"/>
          <a:srcRect t="7787" b="41048"/>
          <a:stretch>
            <a:fillRect/>
          </a:stretch>
        </p:blipFill>
        <p:spPr bwMode="auto">
          <a:xfrm>
            <a:off x="6852540" y="3927566"/>
            <a:ext cx="2526591" cy="2529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Мое портфолио\8daf5c77a91fc0e1944abf930b797a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74957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Рекомендации: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9337" y="783771"/>
            <a:ext cx="9766664" cy="5782492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1400" dirty="0" smtClean="0"/>
          </a:p>
          <a:p>
            <a:pPr>
              <a:buNone/>
            </a:pPr>
            <a:r>
              <a:rPr lang="kk-KZ" sz="1400" dirty="0" smtClean="0"/>
              <a:t>4. Многие критерии не актуальны в сельской местности </a:t>
            </a:r>
          </a:p>
          <a:p>
            <a:pPr>
              <a:buNone/>
            </a:pPr>
            <a:r>
              <a:rPr lang="kk-KZ" sz="1400" dirty="0" smtClean="0"/>
              <a:t>(ПРИМЕР: 5-С.10 </a:t>
            </a:r>
            <a:r>
              <a:rPr lang="ru-RU" sz="1400" dirty="0" smtClean="0"/>
              <a:t>пользуется мобильным телефоном, смартфоном, компьютером, интернетом, телевизором</a:t>
            </a:r>
            <a:r>
              <a:rPr lang="kk-KZ" sz="1400" dirty="0" smtClean="0"/>
              <a:t>), </a:t>
            </a:r>
          </a:p>
          <a:p>
            <a:pPr>
              <a:buNone/>
            </a:pPr>
            <a:r>
              <a:rPr lang="kk-KZ" sz="1400" dirty="0" smtClean="0"/>
              <a:t>т.к. нет данной материальной базы в дошкольной организации.</a:t>
            </a:r>
            <a:r>
              <a:rPr lang="kk-KZ" sz="1400" i="1" dirty="0" smtClean="0"/>
              <a:t> </a:t>
            </a:r>
          </a:p>
          <a:p>
            <a:pPr>
              <a:buNone/>
            </a:pPr>
            <a:r>
              <a:rPr lang="kk-KZ" sz="1400" i="1" dirty="0" smtClean="0"/>
              <a:t>(фото №6)</a:t>
            </a:r>
            <a:endParaRPr lang="ru-RU" sz="1400" dirty="0" smtClean="0"/>
          </a:p>
          <a:p>
            <a:pPr>
              <a:buNone/>
            </a:pPr>
            <a:endParaRPr lang="ru-RU" sz="1400" dirty="0" smtClean="0"/>
          </a:p>
          <a:p>
            <a:pPr>
              <a:buNone/>
            </a:pPr>
            <a:endParaRPr lang="ru-RU" sz="1400" dirty="0" smtClean="0"/>
          </a:p>
          <a:p>
            <a:pPr>
              <a:buNone/>
            </a:pPr>
            <a:endParaRPr lang="ru-RU" sz="1400" dirty="0" smtClean="0"/>
          </a:p>
          <a:p>
            <a:pPr>
              <a:buNone/>
            </a:pPr>
            <a:endParaRPr lang="ru-RU" sz="1400" dirty="0" smtClean="0"/>
          </a:p>
          <a:p>
            <a:pPr>
              <a:buNone/>
            </a:pPr>
            <a:endParaRPr lang="ru-RU" sz="1400" dirty="0" smtClean="0"/>
          </a:p>
          <a:p>
            <a:pPr>
              <a:buNone/>
            </a:pPr>
            <a:endParaRPr lang="ru-RU" sz="1400" dirty="0" smtClean="0"/>
          </a:p>
          <a:p>
            <a:pPr>
              <a:buNone/>
            </a:pPr>
            <a:endParaRPr lang="ru-RU" sz="1400" dirty="0"/>
          </a:p>
        </p:txBody>
      </p:sp>
      <p:pic>
        <p:nvPicPr>
          <p:cNvPr id="9" name="Рисунок 8" descr="C:\Users\Admin\Downloads\WhatsApp Image 2023-03-24 at 15.38.09.jpeg"/>
          <p:cNvPicPr/>
          <p:nvPr/>
        </p:nvPicPr>
        <p:blipFill>
          <a:blip r:embed="rId3"/>
          <a:srcRect l="5887" t="34643" r="3872" b="28748"/>
          <a:stretch>
            <a:fillRect/>
          </a:stretch>
        </p:blipFill>
        <p:spPr bwMode="auto">
          <a:xfrm>
            <a:off x="5268093" y="1854925"/>
            <a:ext cx="2830877" cy="2238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Admin\Desktop\Мое портфолио\logo_kabinet_0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5309" y="14097"/>
            <a:ext cx="9906000" cy="6843903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94607" y="2539383"/>
            <a:ext cx="8543925" cy="2781300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Программа развития опорного </a:t>
            </a:r>
          </a:p>
          <a:p>
            <a:pPr algn="ctr">
              <a:buNone/>
            </a:pP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ясли-сада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Арайлы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внедрению инклюзивных практик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86331" y="603850"/>
            <a:ext cx="40013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6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Әдіскер</a:t>
            </a:r>
            <a:endParaRPr lang="ru-RU" sz="66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dmin\Desktop\Мое портфолио\8daf5c77a91fc0e1944abf930b797a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05998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1038" y="243840"/>
            <a:ext cx="8543925" cy="5933123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ru-RU" b="1" dirty="0" smtClean="0"/>
              <a:t>Задачи инклюзивного сада</a:t>
            </a:r>
            <a:r>
              <a:rPr lang="ru-RU" dirty="0" smtClean="0"/>
              <a:t>: </a:t>
            </a:r>
          </a:p>
          <a:p>
            <a:pPr>
              <a:buNone/>
            </a:pPr>
            <a:r>
              <a:rPr lang="ru-RU" dirty="0" smtClean="0"/>
              <a:t>– Содействовать повышению профессиональной компетентности педагогов в вопросах инклюзивного образования.</a:t>
            </a:r>
          </a:p>
          <a:p>
            <a:pPr>
              <a:buNone/>
            </a:pPr>
            <a:r>
              <a:rPr lang="ru-RU" dirty="0" smtClean="0"/>
              <a:t> – создание в дошкольной организации педагогической системы, центрированной на потребностях ребёнка и его   семьи. </a:t>
            </a:r>
          </a:p>
          <a:p>
            <a:pPr>
              <a:buNone/>
            </a:pPr>
            <a:r>
              <a:rPr lang="ru-RU" dirty="0" smtClean="0"/>
              <a:t>– формирование междисциплинарной команды специалистов, организующих образовательный процесс</a:t>
            </a:r>
          </a:p>
          <a:p>
            <a:pPr>
              <a:buNone/>
            </a:pPr>
            <a:r>
              <a:rPr lang="ru-RU" dirty="0" smtClean="0"/>
              <a:t>– формирование толерантного сообщества детей, родителей, персонала и социального окружения </a:t>
            </a:r>
          </a:p>
          <a:p>
            <a:pPr>
              <a:buNone/>
            </a:pPr>
            <a:r>
              <a:rPr lang="ru-RU" dirty="0" smtClean="0"/>
              <a:t>– создание среды, способствующей гармоничному развитию личности </a:t>
            </a:r>
          </a:p>
          <a:p>
            <a:pPr>
              <a:buNone/>
            </a:pPr>
            <a:r>
              <a:rPr lang="ru-RU" dirty="0" smtClean="0"/>
              <a:t>–расширение охвата нуждающихся детей необходимой им специальной педагогической помощью</a:t>
            </a:r>
          </a:p>
          <a:p>
            <a:pPr>
              <a:buNone/>
            </a:pPr>
            <a:r>
              <a:rPr lang="ru-RU" dirty="0" smtClean="0"/>
              <a:t>–обеспечение педагогам, работающим с интегрированными детьми постоянную и квалифицированную методическую помощь.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Мое портфолио\8daf5c77a91fc0e1944abf930b797a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905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039" y="687976"/>
            <a:ext cx="8097202" cy="103632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Учет детей с особыми образовательными потребностями</a:t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1203554" y="1227908"/>
          <a:ext cx="2933017" cy="2493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Содержимое 5"/>
          <p:cNvGraphicFramePr>
            <a:graphicFrameLocks/>
          </p:cNvGraphicFramePr>
          <p:nvPr/>
        </p:nvGraphicFramePr>
        <p:xfrm>
          <a:off x="4081737" y="1240970"/>
          <a:ext cx="2933017" cy="2493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Содержимое 5"/>
          <p:cNvGraphicFramePr>
            <a:graphicFrameLocks/>
          </p:cNvGraphicFramePr>
          <p:nvPr/>
        </p:nvGraphicFramePr>
        <p:xfrm>
          <a:off x="1355954" y="1380308"/>
          <a:ext cx="2933017" cy="2493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Содержимое 5"/>
          <p:cNvGraphicFramePr>
            <a:graphicFrameLocks/>
          </p:cNvGraphicFramePr>
          <p:nvPr/>
        </p:nvGraphicFramePr>
        <p:xfrm>
          <a:off x="6871063" y="1219200"/>
          <a:ext cx="2673531" cy="23687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" name="Содержимое 5"/>
          <p:cNvGraphicFramePr>
            <a:graphicFrameLocks/>
          </p:cNvGraphicFramePr>
          <p:nvPr/>
        </p:nvGraphicFramePr>
        <p:xfrm>
          <a:off x="1508354" y="1532708"/>
          <a:ext cx="2933017" cy="2493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1" name="Содержимое 5"/>
          <p:cNvGraphicFramePr>
            <a:graphicFrameLocks/>
          </p:cNvGraphicFramePr>
          <p:nvPr/>
        </p:nvGraphicFramePr>
        <p:xfrm>
          <a:off x="1660754" y="1685108"/>
          <a:ext cx="2933017" cy="2493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3" name="Содержимое 5"/>
          <p:cNvGraphicFramePr>
            <a:graphicFrameLocks/>
          </p:cNvGraphicFramePr>
          <p:nvPr/>
        </p:nvGraphicFramePr>
        <p:xfrm>
          <a:off x="2414046" y="3779519"/>
          <a:ext cx="2933017" cy="2493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4" name="Содержимое 5"/>
          <p:cNvGraphicFramePr>
            <a:graphicFrameLocks/>
          </p:cNvGraphicFramePr>
          <p:nvPr/>
        </p:nvGraphicFramePr>
        <p:xfrm>
          <a:off x="5570903" y="3809999"/>
          <a:ext cx="2933017" cy="2493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Мое портфолио\8daf5c77a91fc0e1944abf930b797a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05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038" y="296090"/>
            <a:ext cx="8543925" cy="2725783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/>
              <a:t>Обеспечение физической доступности </a:t>
            </a:r>
            <a:r>
              <a:rPr lang="ru-RU" sz="1800" b="1" dirty="0" err="1" smtClean="0"/>
              <a:t>безбарьерной</a:t>
            </a:r>
            <a:r>
              <a:rPr lang="ru-RU" sz="1800" b="1" dirty="0" smtClean="0"/>
              <a:t> среды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    Для оптимального осуществления интеграции на этапе дошкольного детства необходимо соблюдать специальные условия воспитания и обучения детей с О</a:t>
            </a:r>
            <a:r>
              <a:rPr lang="kk-KZ" sz="1800" dirty="0" smtClean="0"/>
              <a:t>ОП</a:t>
            </a:r>
            <a:r>
              <a:rPr lang="ru-RU" sz="1800" dirty="0" smtClean="0"/>
              <a:t>, организовывать </a:t>
            </a:r>
            <a:r>
              <a:rPr lang="ru-RU" sz="1800" dirty="0" err="1" smtClean="0"/>
              <a:t>безбарьерную</a:t>
            </a:r>
            <a:r>
              <a:rPr lang="ru-RU" sz="1800" dirty="0" smtClean="0"/>
              <a:t> среду их жизнедеятельности.</a:t>
            </a:r>
            <a:r>
              <a:rPr lang="kk-KZ" sz="1800" dirty="0" smtClean="0"/>
              <a:t> Имеется пандус, кнопка вызова, цветовая окраска и знак доступности, для родителей с ограниченными возможностями оборудована санитарная комната. </a:t>
            </a:r>
            <a:r>
              <a:rPr lang="ru-RU" sz="1800" dirty="0" smtClean="0"/>
              <a:t> В процессе образовательной деятельности в детском саду важно гибко сочетать индивидуальный и дифференцированный подходы; это способствует тому, чтобы все дети принимали участие в жизни коллектива.</a:t>
            </a:r>
            <a:r>
              <a:rPr lang="ru-RU" sz="1050" dirty="0" smtClean="0"/>
              <a:t/>
            </a:r>
            <a:br>
              <a:rPr lang="ru-RU" sz="1050" dirty="0" smtClean="0"/>
            </a:br>
            <a:endParaRPr lang="ru-RU" sz="105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278674" y="2185852"/>
          <a:ext cx="9413966" cy="50422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Мое портфолио\8daf5c77a91fc0e1944abf930b797a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05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038" y="296090"/>
            <a:ext cx="8543925" cy="2725783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/>
              <a:t>Программно-методическое обеспечение (дидактические материалы).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Имеется кабинет логопеда - психолога  и кабинет релаксации (оснащенный  </a:t>
            </a:r>
            <a:r>
              <a:rPr lang="ru-RU" sz="1800" dirty="0" err="1" smtClean="0"/>
              <a:t>сенсорной-комнатой</a:t>
            </a:r>
            <a:r>
              <a:rPr lang="ru-RU" sz="1800" dirty="0" smtClean="0"/>
              <a:t> «</a:t>
            </a:r>
            <a:r>
              <a:rPr lang="en-US" sz="1800" dirty="0" smtClean="0"/>
              <a:t>Minimal</a:t>
            </a:r>
            <a:r>
              <a:rPr lang="ru-RU" sz="1800" dirty="0" smtClean="0"/>
              <a:t>»  приобретенный за счет спонсорских средств  , где есть дидактический и методический материал для занятия с детьми. Он оборудован  с учетом для подгрупповой и индивидуальной работы с детьми. </a:t>
            </a:r>
            <a:br>
              <a:rPr lang="ru-RU" sz="1800" dirty="0" smtClean="0"/>
            </a:br>
            <a:r>
              <a:rPr lang="ru-RU" sz="1050" dirty="0" smtClean="0"/>
              <a:t/>
            </a:r>
            <a:br>
              <a:rPr lang="ru-RU" sz="1050" dirty="0" smtClean="0"/>
            </a:br>
            <a:endParaRPr lang="ru-RU" sz="105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C:\Users\Admin\Desktop\ООП все\WhatsApp Image 2023-03-30 at 17.32.13.jpe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0398" y="2458888"/>
            <a:ext cx="2647604" cy="19701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Рисунок 7" descr="C:\Users\Admin\Desktop\ООП все\WhatsApp Image 2023-04-11 at 12.30.29.jpe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35114" y="2408328"/>
            <a:ext cx="2876550" cy="19716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9" name="Рисунок 8" descr="C:\Users\Admin\Desktop\ООП все\WhatsApp Image 2023-04-11 at 12.30.30.jpe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68102" y="4493623"/>
            <a:ext cx="2657475" cy="1981200"/>
          </a:xfrm>
          <a:prstGeom prst="rect">
            <a:avLst/>
          </a:prstGeom>
          <a:ln w="127000" cap="rnd">
            <a:solidFill>
              <a:srgbClr val="FFFF0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Admin\Desktop\Мое портфолио\logo_kabinet_0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906000" cy="684390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038" y="819508"/>
            <a:ext cx="8543925" cy="1656273"/>
          </a:xfrm>
        </p:spPr>
        <p:txBody>
          <a:bodyPr>
            <a:noAutofit/>
          </a:bodyPr>
          <a:lstStyle/>
          <a:p>
            <a:r>
              <a:rPr lang="kk-KZ" sz="6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Әдіскер</a:t>
            </a:r>
            <a:r>
              <a:rPr lang="ru-RU" sz="6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6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6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2767" y="2557139"/>
            <a:ext cx="8543925" cy="2781300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Ғылыми-педагогикалық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қызмет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Научно – педагогическая деятельность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Мое портфолио\1675410433_top-fon-com-p-fon-dlya-prezentatsii-portfolio-uchitelya-1.jpg"/>
          <p:cNvPicPr>
            <a:picLocks noChangeAspect="1" noChangeArrowheads="1"/>
          </p:cNvPicPr>
          <p:nvPr/>
        </p:nvPicPr>
        <p:blipFill>
          <a:blip r:embed="rId2"/>
          <a:srcRect l="3093" t="27708"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8300" y="254001"/>
            <a:ext cx="4749801" cy="939799"/>
          </a:xfrm>
        </p:spPr>
        <p:txBody>
          <a:bodyPr>
            <a:normAutofit/>
          </a:bodyPr>
          <a:lstStyle/>
          <a:p>
            <a:r>
              <a:rPr lang="kk-KZ" sz="2400" i="1" dirty="0" smtClean="0">
                <a:latin typeface="Times New Roman" pitchFamily="18" charset="0"/>
                <a:cs typeface="Times New Roman" pitchFamily="18" charset="0"/>
              </a:rPr>
              <a:t>МКҚК “Арайлы” бөбекжайы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 rot="21371267">
            <a:off x="3962400" y="1409701"/>
            <a:ext cx="2933701" cy="476726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  Т.А.Ә.     </a:t>
            </a:r>
            <a:r>
              <a:rPr lang="ru-RU" sz="1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Ерёмина </a:t>
            </a:r>
          </a:p>
          <a:p>
            <a:pPr>
              <a:buNone/>
            </a:pPr>
            <a:r>
              <a:rPr lang="ru-RU" sz="1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Любовь  Алексеевна</a:t>
            </a:r>
          </a:p>
          <a:p>
            <a:pPr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БІЛІМІ: </a:t>
            </a:r>
            <a:r>
              <a:rPr lang="ru-RU" sz="1800" b="1" i="1" dirty="0" err="1" smtClean="0">
                <a:latin typeface="Times New Roman" pitchFamily="18" charset="0"/>
                <a:cs typeface="Times New Roman" pitchFamily="18" charset="0"/>
              </a:rPr>
              <a:t>Жоғары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ЛАУАЗЫМЫ: </a:t>
            </a:r>
            <a:r>
              <a:rPr lang="kk-KZ" sz="1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Әдіскер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ЖАЛПЫ ПЕДАГОГИКАЛЫҚ ЕҢБЕК ӨТІЛІ: </a:t>
            </a:r>
            <a:r>
              <a:rPr lang="ru-RU" sz="1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12 </a:t>
            </a:r>
            <a:r>
              <a:rPr lang="ru-RU" sz="1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жыл</a:t>
            </a:r>
            <a:r>
              <a:rPr lang="ru-RU" sz="1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8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ЛАУАЗЫМДАҒЫ ЕҢБЕК ӨТІЛІ: </a:t>
            </a:r>
            <a:r>
              <a:rPr lang="ru-RU" sz="1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 </a:t>
            </a:r>
            <a:r>
              <a:rPr lang="ru-RU" sz="1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жыл</a:t>
            </a:r>
            <a:endParaRPr lang="ru-RU" sz="1800" i="1" dirty="0">
              <a:solidFill>
                <a:srgbClr val="00206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 t="7781" b="24835"/>
          <a:stretch>
            <a:fillRect/>
          </a:stretch>
        </p:blipFill>
        <p:spPr bwMode="auto">
          <a:xfrm rot="21295275">
            <a:off x="6823599" y="810069"/>
            <a:ext cx="2070100" cy="278114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C:\Users\Admin\Desktop\Мое портфолио\8daf5c77a91fc0e1944abf930b797a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2797" y="0"/>
            <a:ext cx="8543925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Педагогикалық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тәжірибені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жалпылау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1231" y="1372867"/>
            <a:ext cx="1474935" cy="1887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577971" y="1026543"/>
            <a:ext cx="3976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b="1" dirty="0" smtClean="0">
                <a:solidFill>
                  <a:srgbClr val="FF0000"/>
                </a:solidFill>
              </a:rPr>
              <a:t>Калибаева Светлана Александровна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t="12435" b="11448"/>
          <a:stretch>
            <a:fillRect/>
          </a:stretch>
        </p:blipFill>
        <p:spPr bwMode="auto">
          <a:xfrm>
            <a:off x="2257289" y="1544128"/>
            <a:ext cx="1491732" cy="2018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 l="13643" t="4323" r="17202" b="4851"/>
          <a:stretch>
            <a:fillRect/>
          </a:stretch>
        </p:blipFill>
        <p:spPr bwMode="auto">
          <a:xfrm>
            <a:off x="232913" y="2501659"/>
            <a:ext cx="2195207" cy="1621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64364" y="1397480"/>
            <a:ext cx="1682151" cy="2242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5805577" y="1086928"/>
            <a:ext cx="3821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Чердакова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Татьяна Владимировна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/>
          <a:srcRect l="4593" t="11318" b="14240"/>
          <a:stretch>
            <a:fillRect/>
          </a:stretch>
        </p:blipFill>
        <p:spPr bwMode="auto">
          <a:xfrm>
            <a:off x="7893170" y="2728953"/>
            <a:ext cx="1708031" cy="2369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/>
          <a:srcRect l="3146" t="13000" r="8227" b="15692"/>
          <a:stretch>
            <a:fillRect/>
          </a:stretch>
        </p:blipFill>
        <p:spPr bwMode="auto">
          <a:xfrm>
            <a:off x="6069104" y="1768416"/>
            <a:ext cx="1664516" cy="2380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99999" y="4141516"/>
            <a:ext cx="1960522" cy="2207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 cstate="print"/>
          <a:srcRect l="5112" t="9365" r="2501" b="16905"/>
          <a:stretch>
            <a:fillRect/>
          </a:stretch>
        </p:blipFill>
        <p:spPr bwMode="auto">
          <a:xfrm>
            <a:off x="1794295" y="4347713"/>
            <a:ext cx="1678124" cy="2380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 cstate="print"/>
          <a:srcRect l="5325" t="9705" r="6247" b="20460"/>
          <a:stretch>
            <a:fillRect/>
          </a:stretch>
        </p:blipFill>
        <p:spPr bwMode="auto">
          <a:xfrm>
            <a:off x="5520907" y="4347714"/>
            <a:ext cx="1542206" cy="2165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2803585" y="3821502"/>
            <a:ext cx="3424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Жангожина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Дана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Тулешбаевна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C:\Users\Admin\Desktop\Мое портфолио\8daf5c77a91fc0e1944abf930b797a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Педагогикалық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тәжірибені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жалпылау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1703" y="1571904"/>
            <a:ext cx="1444076" cy="1853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 l="9131" t="7032" r="21697" b="9100"/>
          <a:stretch>
            <a:fillRect/>
          </a:stretch>
        </p:blipFill>
        <p:spPr bwMode="auto">
          <a:xfrm>
            <a:off x="655610" y="2950233"/>
            <a:ext cx="2403254" cy="1639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 l="10218" t="10227" r="12278" b="3977"/>
          <a:stretch>
            <a:fillRect/>
          </a:stretch>
        </p:blipFill>
        <p:spPr bwMode="auto">
          <a:xfrm>
            <a:off x="2311880" y="2282656"/>
            <a:ext cx="2277373" cy="1418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16"/>
          <p:cNvSpPr txBox="1"/>
          <p:nvPr/>
        </p:nvSpPr>
        <p:spPr>
          <a:xfrm>
            <a:off x="672860" y="1276709"/>
            <a:ext cx="3761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Кадырова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Бахытгуль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Ниязбаевна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/>
          <a:srcRect l="36520" t="4867" r="42474" b="61189"/>
          <a:stretch>
            <a:fillRect/>
          </a:stretch>
        </p:blipFill>
        <p:spPr bwMode="auto">
          <a:xfrm>
            <a:off x="7686136" y="1518249"/>
            <a:ext cx="1440611" cy="1949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/>
          <a:srcRect l="4609" t="16681" r="7167" b="12841"/>
          <a:stretch>
            <a:fillRect/>
          </a:stretch>
        </p:blipFill>
        <p:spPr bwMode="auto">
          <a:xfrm>
            <a:off x="6204075" y="2035834"/>
            <a:ext cx="1773673" cy="2518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print"/>
          <a:srcRect l="6081" t="30600" r="4639" b="33514"/>
          <a:stretch>
            <a:fillRect/>
          </a:stretch>
        </p:blipFill>
        <p:spPr bwMode="auto">
          <a:xfrm>
            <a:off x="6996024" y="3321782"/>
            <a:ext cx="2147977" cy="1534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 cstate="print"/>
          <a:srcRect l="23947" t="40351" r="17734" b="24400"/>
          <a:stretch>
            <a:fillRect/>
          </a:stretch>
        </p:blipFill>
        <p:spPr bwMode="auto">
          <a:xfrm>
            <a:off x="8573313" y="2751825"/>
            <a:ext cx="1332687" cy="1431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TextBox 21"/>
          <p:cNvSpPr txBox="1"/>
          <p:nvPr/>
        </p:nvSpPr>
        <p:spPr>
          <a:xfrm>
            <a:off x="5796951" y="1311215"/>
            <a:ext cx="4109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Жексенбаева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Гульназ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Калымтаевна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0"/>
          <a:srcRect l="23083" t="13076" r="34163" b="47695"/>
          <a:stretch>
            <a:fillRect/>
          </a:stretch>
        </p:blipFill>
        <p:spPr bwMode="auto">
          <a:xfrm>
            <a:off x="3821502" y="4308160"/>
            <a:ext cx="1837427" cy="224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TextBox 23"/>
          <p:cNvSpPr txBox="1"/>
          <p:nvPr/>
        </p:nvSpPr>
        <p:spPr>
          <a:xfrm>
            <a:off x="2881223" y="3942272"/>
            <a:ext cx="5081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Сеитова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НургульКадырбековна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1" cstate="print"/>
          <a:srcRect l="11710" t="9560" r="23833" b="9434"/>
          <a:stretch>
            <a:fillRect/>
          </a:stretch>
        </p:blipFill>
        <p:spPr bwMode="auto">
          <a:xfrm>
            <a:off x="1475116" y="4826579"/>
            <a:ext cx="2605178" cy="1841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2" cstate="print"/>
          <a:srcRect l="6120" t="3774" r="24328" b="10566"/>
          <a:stretch>
            <a:fillRect/>
          </a:stretch>
        </p:blipFill>
        <p:spPr bwMode="auto">
          <a:xfrm>
            <a:off x="5520906" y="4899803"/>
            <a:ext cx="2627358" cy="1820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Мое портфолио\8daf5c77a91fc0e1944abf930b797a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5" name="Содержимое 4" descr="C:\Users\Admin\Downloads\WhatsApp Image 2023-03-30 at 10.25.28 (1).jpeg"/>
          <p:cNvPicPr>
            <a:picLocks noGrp="1"/>
          </p:cNvPicPr>
          <p:nvPr>
            <p:ph idx="1"/>
          </p:nvPr>
        </p:nvPicPr>
        <p:blipFill>
          <a:blip r:embed="rId3" cstate="print"/>
          <a:srcRect l="7849" t="12872" r="5467" b="16335"/>
          <a:stretch>
            <a:fillRect/>
          </a:stretch>
        </p:blipFill>
        <p:spPr bwMode="auto">
          <a:xfrm rot="16200000">
            <a:off x="1045029" y="892624"/>
            <a:ext cx="1380311" cy="2259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Admin\Downloads\WhatsApp Image 2023-03-30 at 10.25.28.jpeg"/>
          <p:cNvPicPr/>
          <p:nvPr/>
        </p:nvPicPr>
        <p:blipFill>
          <a:blip r:embed="rId4"/>
          <a:srcRect l="4724" t="14958" r="8268" b="14886"/>
          <a:stretch>
            <a:fillRect/>
          </a:stretch>
        </p:blipFill>
        <p:spPr bwMode="auto">
          <a:xfrm rot="16200000">
            <a:off x="918755" y="4706984"/>
            <a:ext cx="1584960" cy="2168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Admin\Downloads\WhatsApp Image 2023-03-29 at 18.05.31.jpe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08367" y="2734492"/>
            <a:ext cx="4450080" cy="222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Admin\Downloads\WhatsApp Image 2023-03-29 at 18.07.31.jpeg"/>
          <p:cNvPicPr/>
          <p:nvPr/>
        </p:nvPicPr>
        <p:blipFill>
          <a:blip r:embed="rId6"/>
          <a:srcRect l="36426" t="19669" r="21429" b="10808"/>
          <a:stretch>
            <a:fillRect/>
          </a:stretch>
        </p:blipFill>
        <p:spPr bwMode="auto">
          <a:xfrm rot="5400000">
            <a:off x="4010300" y="4968246"/>
            <a:ext cx="1515288" cy="1558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Admin\Downloads\WhatsApp Image 2023-03-30 at 10.25.29.jpeg"/>
          <p:cNvPicPr/>
          <p:nvPr/>
        </p:nvPicPr>
        <p:blipFill>
          <a:blip r:embed="rId7"/>
          <a:srcRect l="6550" t="21106" r="4803" b="10982"/>
          <a:stretch>
            <a:fillRect/>
          </a:stretch>
        </p:blipFill>
        <p:spPr bwMode="auto">
          <a:xfrm rot="16200000">
            <a:off x="7365278" y="603066"/>
            <a:ext cx="1589316" cy="271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Admin\Downloads\WhatsApp Image 2023-03-30 at 10.25.28 (2).jpeg"/>
          <p:cNvPicPr/>
          <p:nvPr/>
        </p:nvPicPr>
        <p:blipFill>
          <a:blip r:embed="rId8"/>
          <a:srcRect l="6378" t="12912" r="6122" b="17362"/>
          <a:stretch>
            <a:fillRect/>
          </a:stretch>
        </p:blipFill>
        <p:spPr bwMode="auto">
          <a:xfrm rot="16200000">
            <a:off x="7402289" y="4180111"/>
            <a:ext cx="1820090" cy="28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731519" y="496389"/>
            <a:ext cx="8856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Ұйымның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жетістіктері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kk-KZ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Достижения организации.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Мое портфолио\8daf5c77a91fc0e1944abf930b797a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4233" y="1959428"/>
            <a:ext cx="1896000" cy="142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0001" y="1367244"/>
            <a:ext cx="1450962" cy="1088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 r="14771"/>
          <a:stretch>
            <a:fillRect/>
          </a:stretch>
        </p:blipFill>
        <p:spPr bwMode="auto">
          <a:xfrm>
            <a:off x="4216091" y="2203269"/>
            <a:ext cx="1505440" cy="1324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1520" y="505099"/>
            <a:ext cx="8656321" cy="531222"/>
          </a:xfrm>
        </p:spPr>
        <p:txBody>
          <a:bodyPr>
            <a:normAutofit fontScale="90000"/>
          </a:bodyPr>
          <a:lstStyle/>
          <a:p>
            <a:r>
              <a:rPr lang="ru-RU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Жаттықтырушы</a:t>
            </a: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«</a:t>
            </a:r>
            <a:r>
              <a:rPr lang="ru-RU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Инновациялық</a:t>
            </a: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даму </a:t>
            </a:r>
            <a:r>
              <a:rPr lang="ru-RU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режимінде</a:t>
            </a: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мектепке</a:t>
            </a: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дейінгі</a:t>
            </a: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ұйымды</a:t>
            </a: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басқару</a:t>
            </a: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".</a:t>
            </a:r>
            <a:endParaRPr lang="ru-RU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 flipH="1" flipV="1">
            <a:off x="5817605" y="1144771"/>
            <a:ext cx="1230340" cy="1640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9" name="Picture 7" descr="D:\фото 2017курсы\IMG_767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07105" y="2221826"/>
            <a:ext cx="1657924" cy="1243443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661852" y="984069"/>
            <a:ext cx="8943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Коуч: “Управление дошкольной организации в режиме инновационного развития”.</a:t>
            </a:r>
          </a:p>
          <a:p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C:\Users\Admin\Downloads\WhatsApp Image 2023-03-30 at 17.00.20.jpe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6512" y="4397829"/>
            <a:ext cx="1106494" cy="2017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Admin\Downloads\WhatsApp Image 2023-03-30 at 17.00.21 (3).jpe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77691" y="5451567"/>
            <a:ext cx="1558834" cy="88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Admin\Downloads\WhatsApp Image 2023-03-30 at 17.00.21 (2).jpe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757850" y="5277394"/>
            <a:ext cx="2014447" cy="112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Admin\Downloads\WhatsApp Image 2023-03-30 at 17.00.22 (1).jpe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587026" y="4432663"/>
            <a:ext cx="1134504" cy="2116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Users\Admin\Downloads\WhatsApp Image 2023-03-30 at 17.00.21.jpe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853143" y="4389120"/>
            <a:ext cx="1420000" cy="2126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Users\Admin\Downloads\WhatsApp Image 2023-03-30 at 17.00.21 (1).jpe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602377" y="4380411"/>
            <a:ext cx="1236618" cy="2047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C:\Users\Admin\Downloads\WhatsApp Image 2023-03-30 at 17.00.22.jpeg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272703" y="4415246"/>
            <a:ext cx="1385103" cy="2134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1027611" y="3753394"/>
            <a:ext cx="7410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Педагогикалық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кеңес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«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Пәндік-дамытушы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орта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тұжырымдамасы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kk-KZ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Педагогический совет:”Концепция предметно- развивающей среды”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50098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Мое портфолио\8daf5c77a91fc0e1944abf930b797a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5" name="Содержимое 4" descr="C:\Users\Admin\Downloads\WhatsApp Image 2023-03-30 at 17.32.14 (2).jpeg"/>
          <p:cNvPicPr>
            <a:picLocks noGrp="1"/>
          </p:cNvPicPr>
          <p:nvPr>
            <p:ph idx="1"/>
          </p:nvPr>
        </p:nvPicPr>
        <p:blipFill>
          <a:blip r:embed="rId3" cstate="print"/>
          <a:srcRect t="9367" b="20253"/>
          <a:stretch>
            <a:fillRect/>
          </a:stretch>
        </p:blipFill>
        <p:spPr bwMode="auto">
          <a:xfrm>
            <a:off x="1771623" y="1227909"/>
            <a:ext cx="1337337" cy="1759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Admin\Downloads\WhatsApp Image 2023-03-30 at 17.32.15 (1).jpe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9064" y="1132115"/>
            <a:ext cx="2232857" cy="1048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Admin\Downloads\WhatsApp Image 2023-03-30 at 17.32.15.jpe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18917" y="2177144"/>
            <a:ext cx="2055758" cy="956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Admin\Downloads\WhatsApp Image 2023-03-30 at 17.32.14 (1).jpeg"/>
          <p:cNvPicPr/>
          <p:nvPr/>
        </p:nvPicPr>
        <p:blipFill>
          <a:blip r:embed="rId6" cstate="print"/>
          <a:srcRect r="16941"/>
          <a:stretch>
            <a:fillRect/>
          </a:stretch>
        </p:blipFill>
        <p:spPr bwMode="auto">
          <a:xfrm>
            <a:off x="7846423" y="1123406"/>
            <a:ext cx="1497874" cy="1767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Admin\Downloads\WhatsApp Image 2023-03-30 at 17.32.14.jpe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42832" y="1158240"/>
            <a:ext cx="2082607" cy="1034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722812" y="339634"/>
            <a:ext cx="8908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Әдістемелік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кеңес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:"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балалардың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сенсорлық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дамуы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"   </a:t>
            </a:r>
          </a:p>
          <a:p>
            <a:pPr algn="ctr"/>
            <a:r>
              <a:rPr lang="kk-KZ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Методический совет: “Сенсорное развитие детей”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C:\Users\Admin\Downloads\WhatsApp Image 2023-03-30 at 18.01.15.jpeg"/>
          <p:cNvPicPr/>
          <p:nvPr/>
        </p:nvPicPr>
        <p:blipFill>
          <a:blip r:embed="rId8"/>
          <a:srcRect l="24432" t="22125" r="26089"/>
          <a:stretch>
            <a:fillRect/>
          </a:stretch>
        </p:blipFill>
        <p:spPr bwMode="auto">
          <a:xfrm>
            <a:off x="731519" y="4171405"/>
            <a:ext cx="1567543" cy="1759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Admin\Downloads\WhatsApp Image 2023-03-30 at 18.01.15 (1).jpe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44046" y="3918857"/>
            <a:ext cx="1866401" cy="124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Admin\Downloads\WhatsApp Image 2023-03-30 at 18.01.14.jpe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61464" y="5303520"/>
            <a:ext cx="1822857" cy="1241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Users\Admin\Downloads\WhatsApp Image 2023-03-30 at 18.01.12.jpeg"/>
          <p:cNvPicPr/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434353" y="4328160"/>
            <a:ext cx="2197327" cy="1619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Users\Admin\Downloads\WhatsApp Image 2023-03-30 at 18.01.13.jpe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268684" y="4023359"/>
            <a:ext cx="2194561" cy="1206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C:\Users\Admin\Downloads\WhatsApp Image 2023-03-30 at 18.01.12 (1).jpe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277395" y="5408022"/>
            <a:ext cx="2185852" cy="10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1132114" y="3309257"/>
            <a:ext cx="8447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Ұжыммен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тақырыптық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Нұсқаулық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kk-KZ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Тематические инструктажи с коллективом.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esktop\Мое портфолио\8daf5c77a91fc0e1944abf930b797a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5" name="Содержимое 4" descr="C:\Users\Admin\Desktop\моя работа\конкурс методист года\фото с собраний\20230223_160229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957" y="1402081"/>
            <a:ext cx="1652859" cy="1558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Admin\Desktop\моя работа\конкурс методист года\фото с собраний\20230223_16025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35930" y="1924593"/>
            <a:ext cx="2023155" cy="1339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Admin\Desktop\моя работа\конкурс методист года\фото с собраний\IMG-20230222-WA003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30490" y="1393372"/>
            <a:ext cx="1831567" cy="1336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Admin\Desktop\моя работа\конкурс методист года\фото с собраний\IMG-20230222-WA004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30833" y="2438399"/>
            <a:ext cx="2211977" cy="163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Admin\Desktop\моя работа\конкурс методист года\фото с собраний\IMG-20230223-WA0121.jpg"/>
          <p:cNvPicPr/>
          <p:nvPr/>
        </p:nvPicPr>
        <p:blipFill>
          <a:blip r:embed="rId7" cstate="print"/>
          <a:srcRect b="33272"/>
          <a:stretch>
            <a:fillRect/>
          </a:stretch>
        </p:blipFill>
        <p:spPr bwMode="auto">
          <a:xfrm>
            <a:off x="702629" y="4519749"/>
            <a:ext cx="2049280" cy="1793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Admin\Desktop\моя работа\конкурс методист года\фото с собраний\IMG-20230223-WA0123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48845" y="3509553"/>
            <a:ext cx="1230675" cy="1985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Admin\Desktop\моя работа\конкурс методист года\фото с собраний\IMG-20230223-WA0124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32365" y="4153988"/>
            <a:ext cx="1881051" cy="2342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Admin\Desktop\моя работа\конкурс методист года\фото с собраний\IMG-20230224-WA0060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54788" y="4641669"/>
            <a:ext cx="2388915" cy="1634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714103" y="418011"/>
            <a:ext cx="8865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Тақырыптық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ата-аналар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жиналысы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kk-KZ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Тематические родительские собрания.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C:\Users\Admin\Desktop\Мое портфолио\8daf5c77a91fc0e1944abf930b797a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037" y="347663"/>
            <a:ext cx="8543925" cy="1184273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Педагогикалық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жобалар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Педагогические проекты</a:t>
            </a: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Содержимое 20"/>
          <p:cNvSpPr>
            <a:spLocks noGrp="1"/>
          </p:cNvSpPr>
          <p:nvPr>
            <p:ph idx="1"/>
          </p:nvPr>
        </p:nvSpPr>
        <p:spPr>
          <a:xfrm>
            <a:off x="1130300" y="1181100"/>
            <a:ext cx="8094663" cy="5435600"/>
          </a:xfrm>
        </p:spPr>
        <p:txBody>
          <a:bodyPr/>
          <a:lstStyle/>
          <a:p>
            <a:endParaRPr lang="kk-KZ" sz="1400" b="1" dirty="0" smtClean="0"/>
          </a:p>
          <a:p>
            <a:pPr>
              <a:buNone/>
            </a:pPr>
            <a:r>
              <a:rPr lang="kk-KZ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buNone/>
            </a:pPr>
            <a:r>
              <a:rPr lang="kk-KZ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«Мен зерттеушімін»  республикалық мектепке дейінгі жастағы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балалар байқауы</a:t>
            </a:r>
            <a:endParaRPr lang="ru-RU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kk-KZ" sz="24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3"/>
            </a:endParaRPr>
          </a:p>
          <a:p>
            <a:pPr algn="ctr">
              <a:buNone/>
            </a:pPr>
            <a:r>
              <a:rPr lang="kk-K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https://youtu.be/cHtH_jD0N28</a:t>
            </a:r>
            <a:r>
              <a:rPr lang="kk-K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buNone/>
            </a:pPr>
            <a:r>
              <a:rPr lang="kk-K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  <a:hlinkClick r:id="rId4"/>
              </a:rPr>
              <a:t>https://youtu.be/Mdf4ejit66k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kk-K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https://youtu.be/ykz13lSfzo4</a:t>
            </a:r>
            <a:r>
              <a:rPr lang="kk-K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buNone/>
            </a:pPr>
            <a:r>
              <a:rPr lang="kk-K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https://youtu.be/M7fp-OM3RA8</a:t>
            </a:r>
            <a:r>
              <a:rPr lang="kk-K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C:\Users\Admin\Desktop\Мое портфолио\8daf5c77a91fc0e1944abf930b797a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21" name="Содержимое 20"/>
          <p:cNvSpPr>
            <a:spLocks noGrp="1"/>
          </p:cNvSpPr>
          <p:nvPr>
            <p:ph idx="1"/>
          </p:nvPr>
        </p:nvSpPr>
        <p:spPr>
          <a:xfrm>
            <a:off x="1130300" y="1181100"/>
            <a:ext cx="8094663" cy="5435600"/>
          </a:xfrm>
        </p:spPr>
        <p:txBody>
          <a:bodyPr/>
          <a:lstStyle/>
          <a:p>
            <a:pPr algn="ctr">
              <a:buNone/>
            </a:pPr>
            <a:r>
              <a:rPr lang="kk-KZ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Отбасылық және ұлттық құндылықтарға баулу бойынша Халықаралық әйелдер күніне арналған «Ана , әже және мен» байқауы</a:t>
            </a:r>
          </a:p>
          <a:p>
            <a:pPr algn="ctr">
              <a:buNone/>
            </a:pPr>
            <a:endParaRPr lang="kk-KZ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kk-KZ" sz="2400" b="1" dirty="0" smtClean="0">
                <a:hlinkClick r:id="rId3"/>
              </a:rPr>
              <a:t>https://youtu.be/kuTIIK3JIDI</a:t>
            </a:r>
            <a:r>
              <a:rPr lang="kk-KZ" sz="2400" b="1" dirty="0" smtClean="0"/>
              <a:t>   </a:t>
            </a:r>
          </a:p>
          <a:p>
            <a:pPr algn="ctr">
              <a:buNone/>
            </a:pPr>
            <a:r>
              <a:rPr lang="kk-KZ" sz="2400" b="1" dirty="0" smtClean="0"/>
              <a:t>       </a:t>
            </a:r>
            <a:r>
              <a:rPr lang="kk-KZ" sz="2400" b="1" dirty="0" smtClean="0">
                <a:hlinkClick r:id="rId4"/>
              </a:rPr>
              <a:t>https://youtu.be/p1IsvI9UmFs</a:t>
            </a:r>
            <a:r>
              <a:rPr lang="kk-KZ" sz="2400" b="1" dirty="0" smtClean="0"/>
              <a:t> </a:t>
            </a:r>
          </a:p>
          <a:p>
            <a:pPr algn="ctr">
              <a:buNone/>
            </a:pPr>
            <a:r>
              <a:rPr lang="kk-KZ" sz="2400" b="1" dirty="0" smtClean="0">
                <a:hlinkClick r:id="rId5"/>
              </a:rPr>
              <a:t>https://www.youtube.com/shorts/ut3v83YYL8c</a:t>
            </a:r>
            <a:r>
              <a:rPr lang="kk-KZ" sz="2400" b="1" dirty="0" smtClean="0"/>
              <a:t>   </a:t>
            </a:r>
          </a:p>
          <a:p>
            <a:pPr algn="ctr">
              <a:buNone/>
            </a:pPr>
            <a:r>
              <a:rPr lang="kk-KZ" sz="2400" b="1" dirty="0" smtClean="0"/>
              <a:t>  </a:t>
            </a:r>
            <a:r>
              <a:rPr lang="kk-KZ" sz="2400" b="1" dirty="0" smtClean="0">
                <a:hlinkClick r:id="rId6"/>
              </a:rPr>
              <a:t>https://youtu.be/LXMuiHCCHBg</a:t>
            </a:r>
            <a:r>
              <a:rPr lang="kk-KZ" sz="2400" b="1" dirty="0" smtClean="0"/>
              <a:t> </a:t>
            </a:r>
            <a:endParaRPr lang="ru-RU" sz="2400" dirty="0" smtClean="0"/>
          </a:p>
          <a:p>
            <a:pPr marL="0" indent="0">
              <a:buNone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318453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C:\Users\Admin\Desktop\Мое портфолио\8daf5c77a91fc0e1944abf930b797a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21" name="Содержимое 20"/>
          <p:cNvSpPr>
            <a:spLocks noGrp="1"/>
          </p:cNvSpPr>
          <p:nvPr>
            <p:ph idx="1"/>
          </p:nvPr>
        </p:nvSpPr>
        <p:spPr>
          <a:xfrm>
            <a:off x="1130300" y="1181100"/>
            <a:ext cx="8094663" cy="5435600"/>
          </a:xfrm>
        </p:spPr>
        <p:txBody>
          <a:bodyPr/>
          <a:lstStyle/>
          <a:p>
            <a:pPr algn="ctr">
              <a:buNone/>
            </a:pPr>
            <a:r>
              <a:rPr lang="kk-KZ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Кітап бұрышын ұйымдастыруда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балаларға арналған номинация бойынша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«Балаларға базарлық» облыстық байқауы</a:t>
            </a:r>
          </a:p>
          <a:p>
            <a:pPr algn="ctr">
              <a:buNone/>
            </a:pPr>
            <a:r>
              <a:rPr lang="kk-K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https://youtu.be/RJ8onScwwCg</a:t>
            </a:r>
            <a:endParaRPr lang="kk-KZ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kk-K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https://youtu.be/C7GjQzF-jWw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https://youtu.be/5rLFJDiTia4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kk-K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https://youtu.be/3TNO1iLY_3w</a:t>
            </a:r>
            <a:r>
              <a:rPr lang="kk-K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buNone/>
            </a:pPr>
            <a:r>
              <a:rPr lang="kk-K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kk-K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https://youtu.be/3138g4dgseY</a:t>
            </a:r>
            <a:r>
              <a:rPr lang="kk-K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749702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C:\Users\Admin\Desktop\Мое портфолио\8daf5c77a91fc0e1944abf930b797a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21" name="Содержимое 20"/>
          <p:cNvSpPr>
            <a:spLocks noGrp="1"/>
          </p:cNvSpPr>
          <p:nvPr>
            <p:ph idx="1"/>
          </p:nvPr>
        </p:nvSpPr>
        <p:spPr>
          <a:xfrm>
            <a:off x="1236833" y="837090"/>
            <a:ext cx="7845024" cy="1606488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kk-KZ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Наурыз мейрамы тойлауға арналған «Шымырлық пен шеберлік күні» шеңберінде «Ханталапай» ойыны </a:t>
            </a:r>
          </a:p>
          <a:p>
            <a:pPr algn="ctr">
              <a:buNone/>
            </a:pPr>
            <a:r>
              <a:rPr lang="kk-KZ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buNone/>
            </a:pPr>
            <a:r>
              <a:rPr lang="kk-KZ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https://youtu.be/EJBXncRBYNY</a:t>
            </a:r>
            <a:endParaRPr lang="kk-KZ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endParaRPr lang="kk-K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kk-KZ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https://youtu.be/Ez9jVrHKDKg</a:t>
            </a:r>
            <a:r>
              <a:rPr lang="kk-K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3243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038" y="2552700"/>
            <a:ext cx="8543925" cy="2552700"/>
          </a:xfrm>
        </p:spPr>
        <p:txBody>
          <a:bodyPr/>
          <a:lstStyle/>
          <a:p>
            <a:pPr algn="ctr"/>
            <a:r>
              <a:rPr lang="ru-RU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Жалпы</a:t>
            </a:r>
            <a: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мәліметтер</a:t>
            </a:r>
            <a: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b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общие сведения</a:t>
            </a:r>
            <a:endParaRPr lang="ru-RU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251701" y="6045200"/>
            <a:ext cx="571499" cy="131762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547891" y="585926"/>
            <a:ext cx="302653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6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Әдіскер</a:t>
            </a:r>
            <a:endParaRPr lang="ru-RU" sz="6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C:\Users\Admin\Desktop\Мое портфолио\8daf5c77a91fc0e1944abf930b797a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kk-KZ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Ақпараттар, кеңестер/</a:t>
            </a:r>
            <a:br>
              <a:rPr lang="kk-KZ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информация и консультация</a:t>
            </a:r>
            <a:endParaRPr lang="ru-RU" sz="28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365500"/>
            <a:ext cx="8242300" cy="1206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1100" y="1794434"/>
            <a:ext cx="8191500" cy="1330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1100" y="4905934"/>
            <a:ext cx="8204200" cy="1330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07375" y="1927929"/>
            <a:ext cx="2340194" cy="107601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651000" y="2235200"/>
            <a:ext cx="50418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pc="1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http://ds0010.zerenda.aqmoedu.kz</a:t>
            </a:r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92449" y="3403600"/>
            <a:ext cx="2572142" cy="113030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676400" y="3454400"/>
            <a:ext cx="482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u="sng" dirty="0" smtClean="0">
              <a:latin typeface="Times New Roman" panose="02020603050405020304" pitchFamily="18" charset="0"/>
              <a:cs typeface="Times New Roman" panose="02020603050405020304" pitchFamily="18" charset="0"/>
              <a:hlinkClick r:id="rId6"/>
            </a:endParaRPr>
          </a:p>
          <a:p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https://www.instagram.com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4201"/>
          <a:stretch/>
        </p:blipFill>
        <p:spPr>
          <a:xfrm>
            <a:off x="6575489" y="4959364"/>
            <a:ext cx="2583513" cy="117473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524000" y="5460326"/>
            <a:ext cx="46113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https://m.facebook.com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Admin\Desktop\Мое портфолио\fdb2585cb3e44a31905fef433116b731.jpg"/>
          <p:cNvPicPr>
            <a:picLocks noChangeAspect="1" noChangeArrowheads="1"/>
          </p:cNvPicPr>
          <p:nvPr/>
        </p:nvPicPr>
        <p:blipFill>
          <a:blip r:embed="rId2"/>
          <a:srcRect l="7161" t="4144" r="7031" b="4512"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038" y="889000"/>
            <a:ext cx="8543925" cy="2324100"/>
          </a:xfrm>
        </p:spPr>
        <p:txBody>
          <a:bodyPr/>
          <a:lstStyle/>
          <a:p>
            <a:pPr algn="ctr"/>
            <a:r>
              <a:rPr lang="ru-RU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Назарларыңызға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рахмет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!!!</a:t>
            </a:r>
            <a:endParaRPr lang="ru-RU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254000"/>
            <a:ext cx="9906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038" y="1155700"/>
            <a:ext cx="8543925" cy="157480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Жеке </a:t>
            </a:r>
            <a:r>
              <a:rPr lang="ru-RU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куәлігі</a:t>
            </a:r>
            <a:r>
              <a:rPr lang="ru-RU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/</a:t>
            </a:r>
            <a:br>
              <a:rPr lang="ru-RU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Удостоверение личности</a:t>
            </a:r>
            <a:endParaRPr lang="ru-RU" sz="2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5658" t="12331" r="13193" b="7114"/>
          <a:stretch>
            <a:fillRect/>
          </a:stretch>
        </p:blipFill>
        <p:spPr bwMode="auto">
          <a:xfrm>
            <a:off x="1905001" y="3360190"/>
            <a:ext cx="2857500" cy="1821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/>
          <a:srcRect l="9302" t="7774" r="14212" b="8462"/>
          <a:stretch>
            <a:fillRect/>
          </a:stretch>
        </p:blipFill>
        <p:spPr bwMode="auto">
          <a:xfrm>
            <a:off x="5219700" y="3353336"/>
            <a:ext cx="2882900" cy="1777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906001" cy="71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0975384">
            <a:off x="2433458" y="1496258"/>
            <a:ext cx="2707690" cy="332543"/>
          </a:xfrm>
        </p:spPr>
        <p:txBody>
          <a:bodyPr>
            <a:normAutofit fontScale="90000"/>
          </a:bodyPr>
          <a:lstStyle/>
          <a:p>
            <a:pPr algn="ctr"/>
            <a:r>
              <a:rPr lang="kk-KZ" sz="2800" b="1" dirty="0" smtClean="0">
                <a:latin typeface="Times New Roman" pitchFamily="18" charset="0"/>
                <a:cs typeface="Times New Roman" pitchFamily="18" charset="0"/>
              </a:rPr>
              <a:t>Білімі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19956" t="9413" r="12733" b="7114"/>
          <a:stretch>
            <a:fillRect/>
          </a:stretch>
        </p:blipFill>
        <p:spPr bwMode="auto">
          <a:xfrm>
            <a:off x="2425700" y="2083371"/>
            <a:ext cx="5207000" cy="3949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 rot="510389">
            <a:off x="5052435" y="1385840"/>
            <a:ext cx="1983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00652" y="230819"/>
            <a:ext cx="34029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Білімі</a:t>
            </a:r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туралы</a:t>
            </a:r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жалпы</a:t>
            </a:r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мәліметтер</a:t>
            </a:r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Общие сведения об образовании</a:t>
            </a:r>
            <a:endParaRPr lang="ru-RU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906001" cy="71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036" y="939800"/>
            <a:ext cx="8543925" cy="1473200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Білімді</a:t>
            </a:r>
            <a:r>
              <a:rPr lang="ru-RU" sz="1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жетілдіру</a:t>
            </a:r>
            <a:r>
              <a:rPr lang="ru-RU" sz="1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курстары</a:t>
            </a:r>
            <a:r>
              <a:rPr lang="ru-RU" sz="1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Курсы повышения квалификации</a:t>
            </a:r>
            <a:endParaRPr lang="ru-RU" sz="1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6330" t="4451" r="18150" b="1569"/>
          <a:stretch>
            <a:fillRect/>
          </a:stretch>
        </p:blipFill>
        <p:spPr bwMode="auto">
          <a:xfrm>
            <a:off x="2836602" y="1963474"/>
            <a:ext cx="2067634" cy="1447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6600" y="3258214"/>
            <a:ext cx="2067635" cy="14265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91188" y="4329181"/>
            <a:ext cx="1417792" cy="16898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65514" y="2027409"/>
            <a:ext cx="1668482" cy="11869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480770" y="4737087"/>
            <a:ext cx="1152461" cy="15857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222725" y="3214337"/>
            <a:ext cx="1754059" cy="11978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222724" y="4403131"/>
            <a:ext cx="1754059" cy="103874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07184" y="736847"/>
            <a:ext cx="348287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Біліктілік</a:t>
            </a: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деңгейін</a:t>
            </a: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арттыру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Повышение уровня квалификации</a:t>
            </a:r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06001" cy="71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5540" y="-66213"/>
            <a:ext cx="5604352" cy="1473200"/>
          </a:xfrm>
        </p:spPr>
        <p:txBody>
          <a:bodyPr>
            <a:normAutofit/>
          </a:bodyPr>
          <a:lstStyle/>
          <a:p>
            <a:pPr algn="ctr"/>
            <a:r>
              <a:rPr lang="ru-RU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6415" t="12623" r="4339" b="16162"/>
          <a:stretch>
            <a:fillRect/>
          </a:stretch>
        </p:blipFill>
        <p:spPr bwMode="auto">
          <a:xfrm>
            <a:off x="5196802" y="2571819"/>
            <a:ext cx="2219103" cy="30981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 rot="20981846">
            <a:off x="2603855" y="1345207"/>
            <a:ext cx="2734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Кәсіби</a:t>
            </a:r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жетістіктерді</a:t>
            </a:r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көпшілік</a:t>
            </a:r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алдында</a:t>
            </a:r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танылуы</a:t>
            </a: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 rot="550569">
            <a:off x="5033984" y="1129492"/>
            <a:ext cx="23009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Публичное признание профессиональных достижений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06706" y="2640032"/>
            <a:ext cx="2226637" cy="296167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906001" cy="71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637" y="-394686"/>
            <a:ext cx="8543925" cy="1473200"/>
          </a:xfrm>
        </p:spPr>
        <p:txBody>
          <a:bodyPr>
            <a:normAutofit/>
          </a:bodyPr>
          <a:lstStyle/>
          <a:p>
            <a:pPr algn="ctr"/>
            <a:r>
              <a:rPr lang="kk-KZ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28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6934" t="16709" r="8490" b="16454"/>
          <a:stretch>
            <a:fillRect/>
          </a:stretch>
        </p:blipFill>
        <p:spPr bwMode="auto">
          <a:xfrm>
            <a:off x="2623645" y="2677041"/>
            <a:ext cx="2136636" cy="3001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 rot="20917642">
            <a:off x="2778713" y="1309374"/>
            <a:ext cx="2405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Қоғамдық жұмыстар үшін мадақтау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rot="700238">
            <a:off x="5299970" y="1233996"/>
            <a:ext cx="1722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Награды за общественную деятельность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6128" y="2905554"/>
            <a:ext cx="1921323" cy="277326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Admin\Desktop\Мое портфолио\logo_kabinet_0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5309" y="14097"/>
            <a:ext cx="9906000" cy="6843903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94607" y="2539383"/>
            <a:ext cx="8543925" cy="2781300"/>
          </a:xfrm>
        </p:spPr>
        <p:txBody>
          <a:bodyPr>
            <a:normAutofit fontScale="25000" lnSpcReduction="20000"/>
          </a:bodyPr>
          <a:lstStyle/>
          <a:p>
            <a:pPr algn="ctr">
              <a:buNone/>
            </a:pP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20000"/>
              </a:lnSpc>
              <a:buNone/>
            </a:pPr>
            <a:r>
              <a:rPr lang="kk-KZ" sz="6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6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ектепке</a:t>
            </a:r>
            <a:r>
              <a:rPr lang="ru-RU" sz="6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дейінгі</a:t>
            </a:r>
            <a:r>
              <a:rPr lang="ru-RU" sz="6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тәрбие</a:t>
            </a:r>
            <a:r>
              <a:rPr lang="ru-RU" sz="6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sz="6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оқыту</a:t>
            </a:r>
            <a:r>
              <a:rPr lang="ru-RU" sz="6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үлгілік</a:t>
            </a:r>
            <a:r>
              <a:rPr lang="ru-RU" sz="6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оқу</a:t>
            </a:r>
            <a:r>
              <a:rPr lang="ru-RU" sz="6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бағдарламасының</a:t>
            </a:r>
            <a:r>
              <a:rPr lang="ru-RU" sz="6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20000"/>
              </a:lnSpc>
              <a:buNone/>
            </a:pPr>
            <a:r>
              <a:rPr lang="ru-RU" sz="6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мазмұнын</a:t>
            </a:r>
            <a:r>
              <a:rPr lang="ru-RU" sz="6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игеру</a:t>
            </a:r>
            <a:r>
              <a:rPr lang="ru-RU" sz="6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6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6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ониторингі</a:t>
            </a:r>
            <a:r>
              <a:rPr lang="ru-RU" sz="6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20000"/>
              </a:lnSpc>
              <a:buNone/>
            </a:pPr>
            <a:r>
              <a:rPr lang="ru-RU" sz="6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апробациялау</a:t>
            </a:r>
            <a:r>
              <a:rPr lang="ru-RU" sz="6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нәтижелері</a:t>
            </a:r>
            <a:r>
              <a:rPr lang="ru-RU" sz="6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бойынша</a:t>
            </a:r>
            <a:r>
              <a:rPr lang="ru-RU" sz="6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талдамалық</a:t>
            </a:r>
            <a:r>
              <a:rPr lang="ru-RU" sz="6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анықтама</a:t>
            </a:r>
            <a:r>
              <a:rPr lang="kk-KZ" sz="6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сы</a:t>
            </a:r>
            <a:endParaRPr lang="ru-RU" sz="6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20000"/>
              </a:lnSpc>
              <a:buNone/>
            </a:pPr>
            <a:r>
              <a:rPr lang="ru-RU" sz="6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"2022-2023 </a:t>
            </a:r>
            <a:r>
              <a:rPr lang="ru-RU" sz="6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оқу</a:t>
            </a:r>
            <a:r>
              <a:rPr lang="ru-RU" sz="6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жылындағы</a:t>
            </a:r>
            <a:r>
              <a:rPr lang="ru-RU" sz="6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" </a:t>
            </a:r>
            <a:r>
              <a:rPr lang="ru-RU" sz="6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Арайлы</a:t>
            </a:r>
            <a:r>
              <a:rPr lang="ru-RU" sz="6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" </a:t>
            </a:r>
            <a:r>
              <a:rPr lang="ru-RU" sz="6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бөб</a:t>
            </a:r>
            <a:r>
              <a:rPr lang="kk-KZ" sz="6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екжайы</a:t>
            </a:r>
            <a:endParaRPr lang="ru-RU" sz="6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ru-RU" sz="6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>
              <a:lnSpc>
                <a:spcPct val="120000"/>
              </a:lnSpc>
              <a:buNone/>
            </a:pPr>
            <a:r>
              <a:rPr lang="kk-KZ" sz="6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Аналитическая справка по результатам </a:t>
            </a:r>
            <a:r>
              <a:rPr lang="ru-RU" sz="6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апробации  </a:t>
            </a:r>
            <a:r>
              <a:rPr lang="kk-KZ" sz="6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мониторинга </a:t>
            </a:r>
            <a:endParaRPr lang="ru-RU" sz="6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20000"/>
              </a:lnSpc>
              <a:buNone/>
            </a:pPr>
            <a:r>
              <a:rPr lang="ru-RU" sz="6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усвоению содержания Типовой Учебной Программы </a:t>
            </a:r>
          </a:p>
          <a:p>
            <a:pPr algn="ctr">
              <a:lnSpc>
                <a:spcPct val="120000"/>
              </a:lnSpc>
              <a:buNone/>
            </a:pPr>
            <a:r>
              <a:rPr lang="ru-RU" sz="6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дошкольного воспитания и обучения,</a:t>
            </a:r>
          </a:p>
          <a:p>
            <a:pPr algn="ctr">
              <a:lnSpc>
                <a:spcPct val="120000"/>
              </a:lnSpc>
              <a:buNone/>
            </a:pPr>
            <a:r>
              <a:rPr lang="ru-RU" sz="6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«Ясли-сад «</a:t>
            </a:r>
            <a:r>
              <a:rPr lang="ru-RU" sz="6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Арайлы</a:t>
            </a:r>
            <a:r>
              <a:rPr lang="ru-RU" sz="6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за 2022-2023 учебный год</a:t>
            </a:r>
            <a:endParaRPr lang="ru-RU" sz="6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86331" y="603850"/>
            <a:ext cx="40013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6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Әдіскер</a:t>
            </a:r>
            <a:endParaRPr lang="ru-RU" sz="66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1166</TotalTime>
  <Words>584</Words>
  <Application>Microsoft Office PowerPoint</Application>
  <PresentationFormat>Лист A4 (210x297 мм)</PresentationFormat>
  <Paragraphs>190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АҚМОЛА ОБЛЫСЫ БІЛІМ БАСҚАРМАСЫНЫҢ  ЗЕРЕНДІ АУДАНЫ БОЙЫНША  БІЛІМ БӨЛІМІНІҢ ЖАНЫНДАҒЫ ЗЕРЕНДІ АУЫЛЫНЫҢ  "АРАЙЛЫ" БӨБЕКЖАЙЫ  МЕМЛЕКЕТТІК КОММУНАЛДЫҚ ҚАЗЫНАЛЫҚ КӘСІПОРНЫ</vt:lpstr>
      <vt:lpstr>МКҚК “Арайлы” бөбекжайы</vt:lpstr>
      <vt:lpstr>Жалпы мәліметтер/  общие сведения</vt:lpstr>
      <vt:lpstr>Жеке куәлігі /  Удостоверение личности</vt:lpstr>
      <vt:lpstr>Білімі</vt:lpstr>
      <vt:lpstr>Білімді жетілдіру курстары Курсы повышения квалификации</vt:lpstr>
      <vt:lpstr>  </vt:lpstr>
      <vt:lpstr> </vt:lpstr>
      <vt:lpstr>Слайд 9</vt:lpstr>
      <vt:lpstr>Аналитическая справка по результатам апробации  мониторинга  по усвоению содержания Типовой Учебной Программы  дошкольного воспитания и обучения,  утвержденного Постановлением Правительства Республики Казахстан  от 15 марта 2021 года №137 «Ясли-сад «Арайлы» за 2022-2023 учебный год </vt:lpstr>
      <vt:lpstr>Рекомендации:  </vt:lpstr>
      <vt:lpstr>Рекомендации:  </vt:lpstr>
      <vt:lpstr>Рекомендации:  </vt:lpstr>
      <vt:lpstr>Слайд 14</vt:lpstr>
      <vt:lpstr>Слайд 15</vt:lpstr>
      <vt:lpstr>Учет детей с особыми образовательными потребностями  </vt:lpstr>
      <vt:lpstr>Обеспечение физической доступности безбарьерной среды     Для оптимального осуществления интеграции на этапе дошкольного детства необходимо соблюдать специальные условия воспитания и обучения детей с ООП, организовывать безбарьерную среду их жизнедеятельности. Имеется пандус, кнопка вызова, цветовая окраска и знак доступности, для родителей с ограниченными возможностями оборудована санитарная комната.  В процессе образовательной деятельности в детском саду важно гибко сочетать индивидуальный и дифференцированный подходы; это способствует тому, чтобы все дети принимали участие в жизни коллектива. </vt:lpstr>
      <vt:lpstr>Программно-методическое обеспечение (дидактические материалы). Имеется кабинет логопеда - психолога  и кабинет релаксации (оснащенный  сенсорной-комнатой «Minimal»  приобретенный за счет спонсорских средств  , где есть дидактический и методический материал для занятия с детьми. Он оборудован  с учетом для подгрупповой и индивидуальной работы с детьми.   </vt:lpstr>
      <vt:lpstr>         Әдіскер </vt:lpstr>
      <vt:lpstr>Педагогикалық тәжірибені жалпылау</vt:lpstr>
      <vt:lpstr>Педагогикалық тәжірибені жалпылау</vt:lpstr>
      <vt:lpstr>Слайд 22</vt:lpstr>
      <vt:lpstr>Жаттықтырушы: «Инновациялық даму режимінде мектепке дейінгі ұйымды басқару".</vt:lpstr>
      <vt:lpstr>Слайд 24</vt:lpstr>
      <vt:lpstr>Слайд 25</vt:lpstr>
      <vt:lpstr>Педагогикалық жобалар  Педагогические проекты</vt:lpstr>
      <vt:lpstr>Слайд 27</vt:lpstr>
      <vt:lpstr>Слайд 28</vt:lpstr>
      <vt:lpstr>Слайд 29</vt:lpstr>
      <vt:lpstr>Ақпараттар, кеңестер/ информация и консультация</vt:lpstr>
      <vt:lpstr>Назарларыңызға рахмет!!!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arail</dc:creator>
  <cp:lastModifiedBy>Admin</cp:lastModifiedBy>
  <cp:revision>101</cp:revision>
  <dcterms:created xsi:type="dcterms:W3CDTF">2023-02-24T05:10:26Z</dcterms:created>
  <dcterms:modified xsi:type="dcterms:W3CDTF">2023-04-18T06:31:24Z</dcterms:modified>
</cp:coreProperties>
</file>