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4" r:id="rId1"/>
  </p:sldMasterIdLst>
  <p:sldIdLst>
    <p:sldId id="256" r:id="rId2"/>
    <p:sldId id="272" r:id="rId3"/>
    <p:sldId id="257" r:id="rId4"/>
    <p:sldId id="258" r:id="rId5"/>
    <p:sldId id="261" r:id="rId6"/>
    <p:sldId id="262" r:id="rId7"/>
    <p:sldId id="263" r:id="rId8"/>
    <p:sldId id="259" r:id="rId9"/>
    <p:sldId id="260" r:id="rId10"/>
    <p:sldId id="264" r:id="rId11"/>
    <p:sldId id="265" r:id="rId12"/>
    <p:sldId id="270" r:id="rId13"/>
    <p:sldId id="266" r:id="rId14"/>
    <p:sldId id="267" r:id="rId15"/>
    <p:sldId id="268" r:id="rId16"/>
    <p:sldId id="269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Freeform 28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lumMod val="75000"/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486DB-02FD-457F-BB2B-EE46F2554C76}" type="datetimeFigureOut">
              <a:rPr lang="ru-RU" smtClean="0"/>
              <a:t>11.07.2023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48685-C2A1-4B3B-A3BB-B9E47152A2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1396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486DB-02FD-457F-BB2B-EE46F2554C76}" type="datetimeFigureOut">
              <a:rPr lang="ru-RU" smtClean="0"/>
              <a:t>11.07.2023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48685-C2A1-4B3B-A3BB-B9E47152A2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74052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486DB-02FD-457F-BB2B-EE46F2554C76}" type="datetimeFigureOut">
              <a:rPr lang="ru-RU" smtClean="0"/>
              <a:t>11.07.2023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48685-C2A1-4B3B-A3BB-B9E47152A2CE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33635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486DB-02FD-457F-BB2B-EE46F2554C76}" type="datetimeFigureOut">
              <a:rPr lang="ru-RU" smtClean="0"/>
              <a:t>11.07.2023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48685-C2A1-4B3B-A3BB-B9E47152A2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693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486DB-02FD-457F-BB2B-EE46F2554C76}" type="datetimeFigureOut">
              <a:rPr lang="ru-RU" smtClean="0"/>
              <a:t>11.07.2023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48685-C2A1-4B3B-A3BB-B9E47152A2CE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4930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486DB-02FD-457F-BB2B-EE46F2554C76}" type="datetimeFigureOut">
              <a:rPr lang="ru-RU" smtClean="0"/>
              <a:t>11.07.2023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48685-C2A1-4B3B-A3BB-B9E47152A2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897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486DB-02FD-457F-BB2B-EE46F2554C76}" type="datetimeFigureOut">
              <a:rPr lang="ru-RU" smtClean="0"/>
              <a:t>11.07.2023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48685-C2A1-4B3B-A3BB-B9E47152A2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3966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486DB-02FD-457F-BB2B-EE46F2554C76}" type="datetimeFigureOut">
              <a:rPr lang="ru-RU" smtClean="0"/>
              <a:t>11.07.2023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48685-C2A1-4B3B-A3BB-B9E47152A2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231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486DB-02FD-457F-BB2B-EE46F2554C76}" type="datetimeFigureOut">
              <a:rPr lang="ru-RU" smtClean="0"/>
              <a:t>11.07.2023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48685-C2A1-4B3B-A3BB-B9E47152A2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2445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486DB-02FD-457F-BB2B-EE46F2554C76}" type="datetimeFigureOut">
              <a:rPr lang="ru-RU" smtClean="0"/>
              <a:t>11.07.2023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48685-C2A1-4B3B-A3BB-B9E47152A2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4319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486DB-02FD-457F-BB2B-EE46F2554C76}" type="datetimeFigureOut">
              <a:rPr lang="ru-RU" smtClean="0"/>
              <a:t>11.07.2023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48685-C2A1-4B3B-A3BB-B9E47152A2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1907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486DB-02FD-457F-BB2B-EE46F2554C76}" type="datetimeFigureOut">
              <a:rPr lang="ru-RU" smtClean="0"/>
              <a:t>11.07.2023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48685-C2A1-4B3B-A3BB-B9E47152A2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8097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486DB-02FD-457F-BB2B-EE46F2554C76}" type="datetimeFigureOut">
              <a:rPr lang="ru-RU" smtClean="0"/>
              <a:t>11.07.2023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48685-C2A1-4B3B-A3BB-B9E47152A2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354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486DB-02FD-457F-BB2B-EE46F2554C76}" type="datetimeFigureOut">
              <a:rPr lang="ru-RU" smtClean="0"/>
              <a:t>11.07.2023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48685-C2A1-4B3B-A3BB-B9E47152A2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9282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486DB-02FD-457F-BB2B-EE46F2554C76}" type="datetimeFigureOut">
              <a:rPr lang="ru-RU" smtClean="0"/>
              <a:t>11.07.2023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48685-C2A1-4B3B-A3BB-B9E47152A2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7321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486DB-02FD-457F-BB2B-EE46F2554C76}" type="datetimeFigureOut">
              <a:rPr lang="ru-RU" smtClean="0"/>
              <a:t>11.07.2023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48685-C2A1-4B3B-A3BB-B9E47152A2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961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486DB-02FD-457F-BB2B-EE46F2554C76}" type="datetimeFigureOut">
              <a:rPr lang="ru-RU" smtClean="0"/>
              <a:t>11.07.2023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EA48685-C2A1-4B3B-A3BB-B9E47152A2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4731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  <p:sldLayoutId id="2147483828" r:id="rId14"/>
    <p:sldLayoutId id="2147483829" r:id="rId15"/>
    <p:sldLayoutId id="2147483830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roda-rossii.com/" TargetMode="External"/><Relationship Id="rId3" Type="http://schemas.openxmlformats.org/officeDocument/2006/relationships/hyperlink" Target="http://detsad-kitty.ru/" TargetMode="External"/><Relationship Id="rId7" Type="http://schemas.openxmlformats.org/officeDocument/2006/relationships/hyperlink" Target="https://www.google.ru/url?sa=i&amp;rct=j&amp;q=&amp;esrc=s&amp;source=images&amp;cd=&amp;cad=rja&amp;uact=8&amp;docid=t3iUF9nAe4-AIM&amp;tbnid=q6NmfRg8BXvRmM:&amp;ved=0CAQQjB0&amp;url=http://avtograf22.ru/36-mashin-skoroj-pomoshhi-peredadut-bolnicam-altajskogo-kraya/&amp;ei=6ZumU8rjEsSAywPomIDoBA&amp;bvm=bv.69411363,d.bGQ&amp;psig=AFQjCNHi9QG8T3zaw3cHYeflxLZUwHk9vw&amp;ust=1403514198553697" TargetMode="External"/><Relationship Id="rId2" Type="http://schemas.openxmlformats.org/officeDocument/2006/relationships/hyperlink" Target="http://nsportal.ru/detskiy-sad/raznoe/2011/06/05/shablony-dlya-izgotovleniya-prezentatsiy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tunnel.ru/" TargetMode="External"/><Relationship Id="rId5" Type="http://schemas.openxmlformats.org/officeDocument/2006/relationships/hyperlink" Target="http://astersoft.net/" TargetMode="External"/><Relationship Id="rId4" Type="http://schemas.openxmlformats.org/officeDocument/2006/relationships/hyperlink" Target="http://bezopasnost-detej.ru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5" y="0"/>
            <a:ext cx="6624736" cy="3789040"/>
          </a:xfrm>
        </p:spPr>
        <p:txBody>
          <a:bodyPr>
            <a:noAutofit/>
          </a:bodyPr>
          <a:lstStyle/>
          <a:p>
            <a:pPr algn="ctr"/>
            <a:r>
              <a:rPr lang="kk-KZ" sz="4400" b="1" i="1" dirty="0">
                <a:solidFill>
                  <a:srgbClr val="FFFF00"/>
                </a:solidFill>
              </a:rPr>
              <a:t>"Қиындықтардан қалай құтылуға болады?» </a:t>
            </a:r>
            <a:r>
              <a:rPr lang="kk-KZ" sz="4400" b="1" i="1" dirty="0" smtClean="0">
                <a:solidFill>
                  <a:srgbClr val="FFFF00"/>
                </a:solidFill>
              </a:rPr>
              <a:t/>
            </a:r>
            <a:br>
              <a:rPr lang="kk-KZ" sz="4400" b="1" i="1" dirty="0" smtClean="0">
                <a:solidFill>
                  <a:srgbClr val="FFFF00"/>
                </a:solidFill>
              </a:rPr>
            </a:br>
            <a:r>
              <a:rPr lang="kk-KZ" sz="4400" b="1" i="1" dirty="0" smtClean="0">
                <a:solidFill>
                  <a:srgbClr val="FFFF00"/>
                </a:solidFill>
              </a:rPr>
              <a:t>«</a:t>
            </a:r>
            <a:r>
              <a:rPr lang="ru-RU" sz="4400" i="1" dirty="0" smtClean="0">
                <a:solidFill>
                  <a:srgbClr val="FFFF00"/>
                </a:solidFill>
              </a:rPr>
              <a:t>Как </a:t>
            </a:r>
            <a:r>
              <a:rPr lang="ru-RU" sz="4400" i="1" dirty="0" smtClean="0">
                <a:solidFill>
                  <a:srgbClr val="FFFF00"/>
                </a:solidFill>
              </a:rPr>
              <a:t>избежать неприятностей</a:t>
            </a:r>
            <a:r>
              <a:rPr lang="ru-RU" sz="4400" i="1" dirty="0" smtClean="0">
                <a:solidFill>
                  <a:srgbClr val="FFFF00"/>
                </a:solidFill>
              </a:rPr>
              <a:t>?»</a:t>
            </a:r>
            <a:endParaRPr lang="ru-RU" sz="4400" i="1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3645024"/>
            <a:ext cx="6944816" cy="2304256"/>
          </a:xfrm>
        </p:spPr>
        <p:txBody>
          <a:bodyPr>
            <a:normAutofit fontScale="92500" lnSpcReduction="10000"/>
          </a:bodyPr>
          <a:lstStyle/>
          <a:p>
            <a:endParaRPr lang="ru-RU" sz="32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400" b="1" dirty="0">
                <a:solidFill>
                  <a:srgbClr val="00B050"/>
                </a:solidFill>
              </a:rPr>
              <a:t>АҚМОЛА ОБЛЫСЫ БІЛІМ БАСҚАРМАСЫНЫҢ ЗЕРЕНДІ АУДАНЫ БОЙЫНША БІЛІМ БӨЛІМІНІҢ ЖАНЫНДАҒЫ ЗЕРЕНДІ АУЫЛЫНЫҢ "АРАЙЛЫ " БӨБЕКЖАЙЫ" МЕМЛЕКЕТТІК КОММУНАЛДЫҚ ҚАЗЫНАЛЫҚ КӘСІПОРНЫ</a:t>
            </a:r>
          </a:p>
        </p:txBody>
      </p:sp>
    </p:spTree>
    <p:extLst>
      <p:ext uri="{BB962C8B-B14F-4D97-AF65-F5344CB8AC3E}">
        <p14:creationId xmlns:p14="http://schemas.microsoft.com/office/powerpoint/2010/main" val="2761542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5301208"/>
            <a:ext cx="6768752" cy="1296144"/>
          </a:xfrm>
        </p:spPr>
        <p:txBody>
          <a:bodyPr>
            <a:noAutofit/>
          </a:bodyPr>
          <a:lstStyle/>
          <a:p>
            <a:r>
              <a:rPr lang="ru-RU" sz="1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Спички не </a:t>
            </a:r>
            <a:r>
              <a:rPr lang="ru-RU" sz="18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тронь! В </a:t>
            </a:r>
            <a:r>
              <a:rPr lang="ru-RU" sz="1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спичках огонь!</a:t>
            </a:r>
            <a:br>
              <a:rPr lang="ru-RU" sz="1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играй, дружок, со спичкой,</a:t>
            </a:r>
            <a:br>
              <a:rPr lang="ru-RU" sz="1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Помни, ты, она мала,</a:t>
            </a:r>
            <a:br>
              <a:rPr lang="ru-RU" sz="1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 от </a:t>
            </a:r>
            <a:r>
              <a:rPr lang="ru-RU" sz="18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спички-невелички может </a:t>
            </a:r>
            <a:r>
              <a:rPr lang="ru-RU" sz="1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 сгореть дотла.</a:t>
            </a:r>
            <a:br>
              <a:rPr lang="ru-RU" sz="1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180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9" t="4543" r="9458" b="6102"/>
          <a:stretch/>
        </p:blipFill>
        <p:spPr>
          <a:xfrm>
            <a:off x="971600" y="404664"/>
            <a:ext cx="7128792" cy="4752528"/>
          </a:xfrm>
          <a:prstGeom prst="round2Diag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19556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24128" y="548680"/>
            <a:ext cx="2952328" cy="4320480"/>
          </a:xfrm>
        </p:spPr>
        <p:txBody>
          <a:bodyPr>
            <a:normAutofit/>
          </a:bodyPr>
          <a:lstStyle/>
          <a:p>
            <a:r>
              <a:rPr lang="ru-RU" sz="20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Ребята, помните о том,                                                 </a:t>
            </a:r>
            <a:br>
              <a:rPr lang="ru-RU" sz="20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нельзя шутить с огнём.</a:t>
            </a:r>
            <a:br>
              <a:rPr lang="ru-RU" sz="20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Кто с огнём неосторожен - </a:t>
            </a:r>
            <a:br>
              <a:rPr lang="ru-RU" sz="20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того пожар </a:t>
            </a:r>
            <a:r>
              <a:rPr lang="ru-RU" sz="20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возможен!</a:t>
            </a:r>
            <a:endParaRPr lang="ru-RU" sz="200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836712"/>
            <a:ext cx="4608512" cy="5256584"/>
          </a:xfrm>
          <a:prstGeom prst="round2Diag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66915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652120" y="548680"/>
            <a:ext cx="2973016" cy="4824536"/>
          </a:xfrm>
        </p:spPr>
        <p:txBody>
          <a:bodyPr>
            <a:normAutofit/>
          </a:bodyPr>
          <a:lstStyle/>
          <a:p>
            <a:r>
              <a:rPr lang="ru-RU" sz="1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 имеет по три глаза,</a:t>
            </a:r>
            <a:br>
              <a:rPr lang="ru-RU" sz="1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По три с каждой стороны</a:t>
            </a:r>
            <a:br>
              <a:rPr lang="ru-RU" sz="1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И хотя еще ни разу</a:t>
            </a:r>
            <a:br>
              <a:rPr lang="ru-RU" sz="1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Не смотрел он всеми сразу –</a:t>
            </a:r>
            <a:br>
              <a:rPr lang="ru-RU" sz="1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Все глаза ему нужны</a:t>
            </a:r>
            <a:br>
              <a:rPr lang="ru-RU" sz="1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Он висит тут с давних пор</a:t>
            </a:r>
            <a:br>
              <a:rPr lang="ru-RU" sz="1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И на всех глядит в упор</a:t>
            </a:r>
            <a:br>
              <a:rPr lang="ru-RU" sz="1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Что же это? </a:t>
            </a:r>
            <a:r>
              <a:rPr lang="ru-RU" sz="18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8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ru-RU" sz="1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(светофор)</a:t>
            </a:r>
            <a:br>
              <a:rPr lang="ru-RU" sz="1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18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48680"/>
            <a:ext cx="4464496" cy="5760640"/>
          </a:xfrm>
          <a:prstGeom prst="round2Diag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80413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3568" y="5229200"/>
            <a:ext cx="6768752" cy="1296144"/>
          </a:xfrm>
        </p:spPr>
        <p:txBody>
          <a:bodyPr>
            <a:noAutofit/>
          </a:bodyPr>
          <a:lstStyle/>
          <a:p>
            <a:r>
              <a:rPr lang="ru-RU" sz="20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правила ты знаешь и</a:t>
            </a:r>
            <a:r>
              <a:rPr lang="ru-RU" sz="20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всегда их соблюдаешь </a:t>
            </a:r>
            <a:br>
              <a:rPr lang="ru-RU" sz="20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Смело в путь! Вперед иди! </a:t>
            </a:r>
            <a:br>
              <a:rPr lang="ru-RU" sz="20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собой друзей веди. </a:t>
            </a:r>
            <a:br>
              <a:rPr lang="ru-RU" sz="20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00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548680"/>
            <a:ext cx="7200800" cy="4320480"/>
          </a:xfrm>
          <a:prstGeom prst="round2Diag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9135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5229200"/>
            <a:ext cx="6768752" cy="1296144"/>
          </a:xfrm>
        </p:spPr>
        <p:txBody>
          <a:bodyPr>
            <a:normAutofit/>
          </a:bodyPr>
          <a:lstStyle/>
          <a:p>
            <a:r>
              <a:rPr lang="ru-RU" sz="20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дома появился сильный дым,</a:t>
            </a:r>
            <a:br>
              <a:rPr lang="ru-RU" sz="20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Набери по телефону - </a:t>
            </a:r>
            <a:r>
              <a:rPr lang="ru-RU" sz="20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….(101</a:t>
            </a:r>
            <a:r>
              <a:rPr lang="ru-RU" sz="20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  <a:br>
              <a:rPr lang="ru-RU" sz="20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00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04664"/>
            <a:ext cx="6912768" cy="4680099"/>
          </a:xfrm>
          <a:prstGeom prst="round2Diag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95728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5576" y="4653136"/>
            <a:ext cx="6408712" cy="1944216"/>
          </a:xfrm>
        </p:spPr>
        <p:txBody>
          <a:bodyPr>
            <a:normAutofit/>
          </a:bodyPr>
          <a:lstStyle/>
          <a:p>
            <a:r>
              <a:rPr lang="ru-RU" sz="20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вдруг в квартиру ломиться чужой, </a:t>
            </a:r>
            <a:br>
              <a:rPr lang="ru-RU" sz="20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Говорит плохие, страшные слова, </a:t>
            </a:r>
            <a:br>
              <a:rPr lang="ru-RU" sz="20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Угрожает и стучится в дверь ногой, </a:t>
            </a:r>
            <a:br>
              <a:rPr lang="ru-RU" sz="20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 в милицию звони быстрей …. </a:t>
            </a:r>
            <a:r>
              <a:rPr lang="ru-RU" sz="20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(102</a:t>
            </a:r>
            <a:r>
              <a:rPr lang="ru-RU" sz="20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  <a:br>
              <a:rPr lang="ru-RU" sz="20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00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s://dixinews.kz/wp-content/uploads/2021/12/da3f9bz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1792" y="5277206"/>
            <a:ext cx="4655385" cy="3103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dixinews.kz/wp-content/uploads/2021/12/da3f9bzw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71"/>
          <a:stretch/>
        </p:blipFill>
        <p:spPr bwMode="auto">
          <a:xfrm>
            <a:off x="971600" y="548681"/>
            <a:ext cx="5822155" cy="31683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1585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5229200"/>
            <a:ext cx="6768752" cy="1296144"/>
          </a:xfrm>
        </p:spPr>
        <p:txBody>
          <a:bodyPr>
            <a:normAutofit fontScale="90000"/>
          </a:bodyPr>
          <a:lstStyle/>
          <a:p>
            <a:r>
              <a:rPr lang="ru-RU" sz="20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вдруг ты дома сильно захворал, </a:t>
            </a:r>
            <a:br>
              <a:rPr lang="ru-RU" sz="20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Простудился или ногу поломал, </a:t>
            </a:r>
            <a:br>
              <a:rPr lang="ru-RU" sz="20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тот же миг по телефону набери </a:t>
            </a:r>
            <a:br>
              <a:rPr lang="ru-RU" sz="20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Этот номер «скорой помощи</a:t>
            </a:r>
            <a:r>
              <a:rPr lang="ru-RU" sz="20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»…(103</a:t>
            </a:r>
            <a:r>
              <a:rPr lang="ru-RU" sz="20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  <a:br>
              <a:rPr lang="ru-RU" sz="20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00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76672"/>
            <a:ext cx="6624736" cy="4536504"/>
          </a:xfrm>
          <a:prstGeom prst="round2Diag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33069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620688"/>
            <a:ext cx="5904656" cy="59046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i="1" dirty="0" err="1" smtClean="0">
                <a:solidFill>
                  <a:srgbClr val="FF0000"/>
                </a:solidFill>
              </a:rPr>
              <a:t>Назарларыңызға</a:t>
            </a:r>
            <a:r>
              <a:rPr lang="ru-RU" sz="4400" i="1" dirty="0" smtClean="0">
                <a:solidFill>
                  <a:srgbClr val="FF0000"/>
                </a:solidFill>
              </a:rPr>
              <a:t> </a:t>
            </a:r>
            <a:r>
              <a:rPr lang="ru-RU" sz="4400" i="1" dirty="0" err="1" smtClean="0">
                <a:solidFill>
                  <a:srgbClr val="FF0000"/>
                </a:solidFill>
              </a:rPr>
              <a:t>рахмет</a:t>
            </a:r>
            <a:r>
              <a:rPr lang="ru-RU" sz="4400" i="1" dirty="0" smtClean="0">
                <a:solidFill>
                  <a:srgbClr val="FF0000"/>
                </a:solidFill>
              </a:rPr>
              <a:t>! </a:t>
            </a:r>
            <a:br>
              <a:rPr lang="ru-RU" sz="4400" i="1" dirty="0" smtClean="0">
                <a:solidFill>
                  <a:srgbClr val="FF0000"/>
                </a:solidFill>
              </a:rPr>
            </a:br>
            <a:r>
              <a:rPr lang="ru-RU" sz="4400" i="1" dirty="0" smtClean="0">
                <a:solidFill>
                  <a:srgbClr val="FF0000"/>
                </a:solidFill>
              </a:rPr>
              <a:t>Благодарю за внимание!</a:t>
            </a:r>
            <a:r>
              <a:rPr lang="ru-RU" sz="4400" i="1" dirty="0" smtClean="0">
                <a:solidFill>
                  <a:srgbClr val="FF0000"/>
                </a:solidFill>
              </a:rPr>
              <a:t/>
            </a:r>
            <a:br>
              <a:rPr lang="ru-RU" sz="4400" i="1" dirty="0" smtClean="0">
                <a:solidFill>
                  <a:srgbClr val="FF0000"/>
                </a:solidFill>
              </a:rPr>
            </a:br>
            <a:r>
              <a:rPr lang="ru-RU" sz="4400" i="1" dirty="0" smtClean="0">
                <a:solidFill>
                  <a:schemeClr val="tx1"/>
                </a:solidFill>
              </a:rPr>
              <a:t/>
            </a:r>
            <a:br>
              <a:rPr lang="ru-RU" sz="4400" i="1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bg1"/>
                </a:solidFill>
                <a:effectLst/>
              </a:rPr>
              <a:t>Список использованных материалов:</a:t>
            </a:r>
            <a:br>
              <a:rPr lang="ru-RU" sz="1600" dirty="0" smtClean="0">
                <a:solidFill>
                  <a:schemeClr val="bg1"/>
                </a:solidFill>
                <a:effectLst/>
              </a:rPr>
            </a:br>
            <a:r>
              <a:rPr lang="ru-RU" sz="1600" b="0" dirty="0" smtClean="0">
                <a:solidFill>
                  <a:schemeClr val="bg1"/>
                </a:solidFill>
                <a:effectLst/>
              </a:rPr>
              <a:t>Шаблон - </a:t>
            </a:r>
            <a:r>
              <a:rPr lang="ru-RU" sz="1600" b="0" dirty="0">
                <a:effectLst/>
                <a:hlinkClick r:id="rId2"/>
              </a:rPr>
              <a:t>http://</a:t>
            </a:r>
            <a:r>
              <a:rPr lang="ru-RU" sz="1600" b="0" dirty="0" smtClean="0">
                <a:effectLst/>
                <a:hlinkClick r:id="rId2"/>
              </a:rPr>
              <a:t>nsportal.ru/detskiy-sad/raznoe/2011/06/05/shablony-dlya-izgotovleniya-prezentatsiy</a:t>
            </a:r>
            <a:r>
              <a:rPr lang="ru-RU" sz="1600" dirty="0" smtClean="0">
                <a:solidFill>
                  <a:schemeClr val="bg1"/>
                </a:solidFill>
              </a:rPr>
              <a:t/>
            </a:r>
            <a:br>
              <a:rPr lang="ru-RU" sz="1600" dirty="0" smtClean="0">
                <a:solidFill>
                  <a:schemeClr val="bg1"/>
                </a:solidFill>
              </a:rPr>
            </a:br>
            <a:r>
              <a:rPr lang="ru-RU" sz="1600" b="0" u="sng" dirty="0">
                <a:solidFill>
                  <a:schemeClr val="bg1"/>
                </a:solidFill>
                <a:effectLst/>
                <a:hlinkClick r:id="rId3"/>
              </a:rPr>
              <a:t>http://detsad-kitty.ru/</a:t>
            </a:r>
            <a:r>
              <a:rPr lang="ru-RU" sz="1600" b="0" u="sng" dirty="0">
                <a:solidFill>
                  <a:schemeClr val="bg1"/>
                </a:solidFill>
                <a:effectLst/>
              </a:rPr>
              <a:t/>
            </a:r>
            <a:br>
              <a:rPr lang="ru-RU" sz="1600" b="0" u="sng" dirty="0">
                <a:solidFill>
                  <a:schemeClr val="bg1"/>
                </a:solidFill>
                <a:effectLst/>
              </a:rPr>
            </a:br>
            <a:r>
              <a:rPr lang="ru-RU" sz="1600" b="0" u="sng" dirty="0">
                <a:solidFill>
                  <a:schemeClr val="bg1"/>
                </a:solidFill>
                <a:effectLst/>
                <a:hlinkClick r:id="rId4"/>
              </a:rPr>
              <a:t>http://bezopasnost-detej.ru/</a:t>
            </a:r>
            <a:r>
              <a:rPr lang="ru-RU" sz="1600" b="0" u="sng" dirty="0">
                <a:solidFill>
                  <a:schemeClr val="bg1"/>
                </a:solidFill>
                <a:effectLst/>
              </a:rPr>
              <a:t/>
            </a:r>
            <a:br>
              <a:rPr lang="ru-RU" sz="1600" b="0" u="sng" dirty="0">
                <a:solidFill>
                  <a:schemeClr val="bg1"/>
                </a:solidFill>
                <a:effectLst/>
              </a:rPr>
            </a:br>
            <a:r>
              <a:rPr lang="ru-RU" sz="1600" b="0" u="sng" dirty="0">
                <a:solidFill>
                  <a:schemeClr val="bg1"/>
                </a:solidFill>
                <a:effectLst/>
                <a:hlinkClick r:id="rId5"/>
              </a:rPr>
              <a:t>http://astersoft.net/</a:t>
            </a:r>
            <a:r>
              <a:rPr lang="ru-RU" sz="1600" b="0" u="sng" dirty="0">
                <a:solidFill>
                  <a:schemeClr val="bg1"/>
                </a:solidFill>
                <a:effectLst/>
              </a:rPr>
              <a:t/>
            </a:r>
            <a:br>
              <a:rPr lang="ru-RU" sz="1600" b="0" u="sng" dirty="0">
                <a:solidFill>
                  <a:schemeClr val="bg1"/>
                </a:solidFill>
                <a:effectLst/>
              </a:rPr>
            </a:br>
            <a:r>
              <a:rPr lang="ru-RU" sz="1600" b="0" u="sng" dirty="0">
                <a:solidFill>
                  <a:schemeClr val="bg1"/>
                </a:solidFill>
                <a:effectLst/>
                <a:hlinkClick r:id="rId6"/>
              </a:rPr>
              <a:t>www.tunnel.ru</a:t>
            </a:r>
            <a:r>
              <a:rPr lang="ru-RU" sz="1600" b="0" u="sng" dirty="0">
                <a:solidFill>
                  <a:schemeClr val="bg1"/>
                </a:solidFill>
                <a:effectLst/>
              </a:rPr>
              <a:t/>
            </a:r>
            <a:br>
              <a:rPr lang="ru-RU" sz="1600" b="0" u="sng" dirty="0">
                <a:solidFill>
                  <a:schemeClr val="bg1"/>
                </a:solidFill>
                <a:effectLst/>
              </a:rPr>
            </a:br>
            <a:r>
              <a:rPr lang="ru-RU" sz="1600" b="0" u="sng" dirty="0">
                <a:solidFill>
                  <a:schemeClr val="bg1"/>
                </a:solidFill>
                <a:effectLst/>
                <a:hlinkClick r:id="rId7"/>
              </a:rPr>
              <a:t>avtograf22.ru</a:t>
            </a:r>
            <a:r>
              <a:rPr lang="ru-RU" sz="1600" b="0" u="sng" dirty="0">
                <a:solidFill>
                  <a:schemeClr val="bg1"/>
                </a:solidFill>
                <a:effectLst/>
              </a:rPr>
              <a:t/>
            </a:r>
            <a:br>
              <a:rPr lang="ru-RU" sz="1600" b="0" u="sng" dirty="0">
                <a:solidFill>
                  <a:schemeClr val="bg1"/>
                </a:solidFill>
                <a:effectLst/>
              </a:rPr>
            </a:br>
            <a:r>
              <a:rPr lang="ru-RU" sz="1600" b="0" u="sng" dirty="0" smtClean="0">
                <a:solidFill>
                  <a:schemeClr val="bg1"/>
                </a:solidFill>
                <a:effectLst/>
                <a:hlinkClick r:id="rId8"/>
              </a:rPr>
              <a:t>www.goroda-rossii.com</a:t>
            </a:r>
            <a:r>
              <a:rPr lang="ru-RU" sz="1600" dirty="0">
                <a:solidFill>
                  <a:schemeClr val="bg1"/>
                </a:solidFill>
                <a:effectLst/>
              </a:rPr>
              <a:t/>
            </a:r>
            <a:br>
              <a:rPr lang="ru-RU" sz="1600" dirty="0">
                <a:solidFill>
                  <a:schemeClr val="bg1"/>
                </a:solidFill>
                <a:effectLst/>
              </a:rPr>
            </a:br>
            <a:r>
              <a:rPr lang="ru-RU" sz="1600" b="0" dirty="0" smtClean="0">
                <a:solidFill>
                  <a:schemeClr val="bg1"/>
                </a:solidFill>
                <a:effectLst/>
              </a:rPr>
              <a:t>Игровой дидактический материал по основам безопасной жизнедеятельности </a:t>
            </a:r>
            <a:br>
              <a:rPr lang="ru-RU" sz="1600" b="0" dirty="0" smtClean="0">
                <a:solidFill>
                  <a:schemeClr val="bg1"/>
                </a:solidFill>
                <a:effectLst/>
              </a:rPr>
            </a:br>
            <a:r>
              <a:rPr lang="ru-RU" sz="1600" b="0" dirty="0" smtClean="0">
                <a:solidFill>
                  <a:schemeClr val="bg1"/>
                </a:solidFill>
                <a:effectLst/>
              </a:rPr>
              <a:t>«Как избежать неприятностей»</a:t>
            </a:r>
            <a:endParaRPr lang="ru-RU" sz="1600" b="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676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9" y="1556792"/>
            <a:ext cx="6347714" cy="4484571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Ребёнок похож на чистый лист, и от взрослых, которые его окружают зависит что же в итоге будет на этом листе. Малышу сложно определить какой поступок хороший, а какой — плохой, ведь у него нет ещё жизненного опыта. И в этой ситуации очень кстати подойдут нарисованные картинки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«Как избежать неприятностей».   С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 помощью можно вписать в лист ребёнка полезные знания.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935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8064" y="548680"/>
            <a:ext cx="3600400" cy="4320480"/>
          </a:xfrm>
        </p:spPr>
        <p:txBody>
          <a:bodyPr>
            <a:normAutofit/>
          </a:bodyPr>
          <a:lstStyle/>
          <a:p>
            <a:r>
              <a:rPr lang="ru-RU" sz="1800" i="1" dirty="0" smtClean="0">
                <a:solidFill>
                  <a:srgbClr val="FFFF00"/>
                </a:solidFill>
              </a:rPr>
              <a:t>Если позвонил звонок, Посмотри сперва в глазок, </a:t>
            </a:r>
            <a:br>
              <a:rPr lang="ru-RU" sz="1800" i="1" dirty="0" smtClean="0">
                <a:solidFill>
                  <a:srgbClr val="FFFF00"/>
                </a:solidFill>
              </a:rPr>
            </a:br>
            <a:r>
              <a:rPr lang="ru-RU" sz="1800" i="1" dirty="0" smtClean="0">
                <a:solidFill>
                  <a:srgbClr val="FFFF00"/>
                </a:solidFill>
              </a:rPr>
              <a:t>В гости кто пришел , узнай,</a:t>
            </a:r>
            <a:br>
              <a:rPr lang="ru-RU" sz="1800" i="1" dirty="0" smtClean="0">
                <a:solidFill>
                  <a:srgbClr val="FFFF00"/>
                </a:solidFill>
              </a:rPr>
            </a:br>
            <a:r>
              <a:rPr lang="ru-RU" sz="1800" i="1" dirty="0" smtClean="0">
                <a:solidFill>
                  <a:srgbClr val="FFFF00"/>
                </a:solidFill>
              </a:rPr>
              <a:t>Но чужим – не открывай! </a:t>
            </a:r>
            <a:br>
              <a:rPr lang="ru-RU" sz="1800" i="1" dirty="0" smtClean="0">
                <a:solidFill>
                  <a:srgbClr val="FFFF00"/>
                </a:solidFill>
              </a:rPr>
            </a:br>
            <a:r>
              <a:rPr lang="ru-RU" sz="1800" i="1" dirty="0" smtClean="0">
                <a:solidFill>
                  <a:srgbClr val="FFFF00"/>
                </a:solidFill>
              </a:rPr>
              <a:t>Если нет глазка, тогда:</a:t>
            </a:r>
            <a:br>
              <a:rPr lang="ru-RU" sz="1800" i="1" dirty="0" smtClean="0">
                <a:solidFill>
                  <a:srgbClr val="FFFF00"/>
                </a:solidFill>
              </a:rPr>
            </a:br>
            <a:r>
              <a:rPr lang="ru-RU" sz="1800" i="1" dirty="0" smtClean="0">
                <a:solidFill>
                  <a:srgbClr val="FFFF00"/>
                </a:solidFill>
              </a:rPr>
              <a:t>«Кто же там?» – спроси всегда, А не станут отвечать – </a:t>
            </a:r>
            <a:br>
              <a:rPr lang="ru-RU" sz="1800" i="1" dirty="0" smtClean="0">
                <a:solidFill>
                  <a:srgbClr val="FFFF00"/>
                </a:solidFill>
              </a:rPr>
            </a:br>
            <a:r>
              <a:rPr lang="ru-RU" sz="1800" i="1" dirty="0" smtClean="0">
                <a:solidFill>
                  <a:srgbClr val="FFFF00"/>
                </a:solidFill>
              </a:rPr>
              <a:t>Дверь не надо открывать</a:t>
            </a:r>
            <a:r>
              <a:rPr lang="ru-RU" sz="1600" i="1" dirty="0" smtClean="0">
                <a:solidFill>
                  <a:srgbClr val="FFFF00"/>
                </a:solidFill>
              </a:rPr>
              <a:t>!</a:t>
            </a:r>
            <a:endParaRPr lang="ru-RU" sz="1600" i="1" dirty="0">
              <a:solidFill>
                <a:srgbClr val="FFFF0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552" y="461471"/>
            <a:ext cx="4536504" cy="6120680"/>
          </a:xfrm>
          <a:prstGeom prst="round2Diag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02613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436096" y="548680"/>
            <a:ext cx="3250704" cy="4320480"/>
          </a:xfrm>
        </p:spPr>
        <p:txBody>
          <a:bodyPr>
            <a:noAutofit/>
          </a:bodyPr>
          <a:lstStyle/>
          <a:p>
            <a:r>
              <a:rPr lang="ru-RU" sz="1800" i="1" dirty="0">
                <a:solidFill>
                  <a:srgbClr val="FFFF00"/>
                </a:solidFill>
              </a:rPr>
              <a:t>Если квартира твоя высоко       </a:t>
            </a:r>
            <a:br>
              <a:rPr lang="ru-RU" sz="1800" i="1" dirty="0">
                <a:solidFill>
                  <a:srgbClr val="FFFF00"/>
                </a:solidFill>
              </a:rPr>
            </a:br>
            <a:r>
              <a:rPr lang="ru-RU" sz="1800" i="1" dirty="0">
                <a:solidFill>
                  <a:srgbClr val="FFFF00"/>
                </a:solidFill>
              </a:rPr>
              <a:t> И добираться домой нелегко,      </a:t>
            </a:r>
            <a:r>
              <a:rPr lang="ru-RU" sz="1800" i="1" dirty="0" smtClean="0">
                <a:solidFill>
                  <a:srgbClr val="FFFF00"/>
                </a:solidFill>
              </a:rPr>
              <a:t/>
            </a:r>
            <a:br>
              <a:rPr lang="ru-RU" sz="1800" i="1" dirty="0" smtClean="0">
                <a:solidFill>
                  <a:srgbClr val="FFFF00"/>
                </a:solidFill>
              </a:rPr>
            </a:br>
            <a:r>
              <a:rPr lang="ru-RU" sz="1800" i="1" dirty="0" smtClean="0">
                <a:solidFill>
                  <a:srgbClr val="FFFF00"/>
                </a:solidFill>
              </a:rPr>
              <a:t>Пользуйся </a:t>
            </a:r>
            <a:r>
              <a:rPr lang="ru-RU" sz="1800" i="1" dirty="0">
                <a:solidFill>
                  <a:srgbClr val="FFFF00"/>
                </a:solidFill>
              </a:rPr>
              <a:t>лифтом, но только учти:</a:t>
            </a:r>
            <a:br>
              <a:rPr lang="ru-RU" sz="1800" i="1" dirty="0">
                <a:solidFill>
                  <a:srgbClr val="FFFF00"/>
                </a:solidFill>
              </a:rPr>
            </a:br>
            <a:r>
              <a:rPr lang="ru-RU" sz="1800" i="1" dirty="0">
                <a:solidFill>
                  <a:srgbClr val="FFFF00"/>
                </a:solidFill>
              </a:rPr>
              <a:t>В лифт с незнакомыми не заходи!       </a:t>
            </a:r>
            <a:br>
              <a:rPr lang="ru-RU" sz="1800" i="1" dirty="0">
                <a:solidFill>
                  <a:srgbClr val="FFFF00"/>
                </a:solidFill>
              </a:rPr>
            </a:br>
            <a:r>
              <a:rPr lang="ru-RU" sz="1800" i="1" dirty="0">
                <a:solidFill>
                  <a:srgbClr val="FFFF00"/>
                </a:solidFill>
              </a:rPr>
              <a:t> Могут обидеть тебя, напугать…</a:t>
            </a:r>
            <a:br>
              <a:rPr lang="ru-RU" sz="1800" i="1" dirty="0">
                <a:solidFill>
                  <a:srgbClr val="FFFF00"/>
                </a:solidFill>
              </a:rPr>
            </a:br>
            <a:r>
              <a:rPr lang="ru-RU" sz="1800" i="1" dirty="0">
                <a:solidFill>
                  <a:srgbClr val="FFFF00"/>
                </a:solidFill>
              </a:rPr>
              <a:t>Можешь серьезно, мой друг, пострадать…</a:t>
            </a:r>
            <a:br>
              <a:rPr lang="ru-RU" sz="1800" i="1" dirty="0">
                <a:solidFill>
                  <a:srgbClr val="FFFF00"/>
                </a:solidFill>
              </a:rPr>
            </a:br>
            <a:r>
              <a:rPr lang="ru-RU" sz="1800" i="1" dirty="0">
                <a:solidFill>
                  <a:srgbClr val="FFFF00"/>
                </a:solidFill>
              </a:rPr>
              <a:t>Будь осторожней, всегда берегись</a:t>
            </a:r>
            <a:br>
              <a:rPr lang="ru-RU" sz="1800" i="1" dirty="0">
                <a:solidFill>
                  <a:srgbClr val="FFFF00"/>
                </a:solidFill>
              </a:rPr>
            </a:br>
            <a:r>
              <a:rPr lang="ru-RU" sz="1800" i="1" dirty="0">
                <a:solidFill>
                  <a:srgbClr val="FFFF00"/>
                </a:solidFill>
              </a:rPr>
              <a:t>И с </a:t>
            </a:r>
            <a:r>
              <a:rPr lang="ru-RU" sz="1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незнакомцами</a:t>
            </a:r>
            <a:r>
              <a:rPr lang="ru-RU" sz="1800" i="1" dirty="0">
                <a:solidFill>
                  <a:srgbClr val="FFFF00"/>
                </a:solidFill>
              </a:rPr>
              <a:t> в лифт не садись!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544" y="404664"/>
            <a:ext cx="4824536" cy="6192688"/>
          </a:xfrm>
          <a:prstGeom prst="round2Diag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15420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652120" y="548680"/>
            <a:ext cx="3034680" cy="4320480"/>
          </a:xfrm>
        </p:spPr>
        <p:txBody>
          <a:bodyPr>
            <a:normAutofit/>
          </a:bodyPr>
          <a:lstStyle/>
          <a:p>
            <a:r>
              <a:rPr lang="ru-RU" sz="1800" i="1" dirty="0" smtClean="0">
                <a:solidFill>
                  <a:srgbClr val="FFFF00"/>
                </a:solidFill>
              </a:rPr>
              <a:t>Ты, малыш, запомнить должен:</a:t>
            </a:r>
            <a:br>
              <a:rPr lang="ru-RU" sz="1800" i="1" dirty="0" smtClean="0">
                <a:solidFill>
                  <a:srgbClr val="FFFF00"/>
                </a:solidFill>
              </a:rPr>
            </a:br>
            <a:r>
              <a:rPr lang="ru-RU" sz="1800" i="1" dirty="0" smtClean="0">
                <a:solidFill>
                  <a:srgbClr val="FFFF00"/>
                </a:solidFill>
              </a:rPr>
              <a:t>Будь с розеткой осторожен!</a:t>
            </a:r>
            <a:br>
              <a:rPr lang="ru-RU" sz="1800" i="1" dirty="0" smtClean="0">
                <a:solidFill>
                  <a:srgbClr val="FFFF00"/>
                </a:solidFill>
              </a:rPr>
            </a:br>
            <a:r>
              <a:rPr lang="ru-RU" sz="1800" i="1" dirty="0" smtClean="0">
                <a:solidFill>
                  <a:srgbClr val="FFFF00"/>
                </a:solidFill>
              </a:rPr>
              <a:t>С ней не должен ты играть, </a:t>
            </a:r>
            <a:br>
              <a:rPr lang="ru-RU" sz="1800" i="1" dirty="0" smtClean="0">
                <a:solidFill>
                  <a:srgbClr val="FFFF00"/>
                </a:solidFill>
              </a:rPr>
            </a:br>
            <a:r>
              <a:rPr lang="ru-RU" sz="1800" i="1" dirty="0" smtClean="0">
                <a:solidFill>
                  <a:srgbClr val="FFFF00"/>
                </a:solidFill>
              </a:rPr>
              <a:t>Шпильку, гвоздь туда совать – </a:t>
            </a:r>
            <a:br>
              <a:rPr lang="ru-RU" sz="1800" i="1" dirty="0" smtClean="0">
                <a:solidFill>
                  <a:srgbClr val="FFFF00"/>
                </a:solidFill>
              </a:rPr>
            </a:br>
            <a:r>
              <a:rPr lang="ru-RU" sz="1800" i="1" dirty="0" smtClean="0">
                <a:solidFill>
                  <a:srgbClr val="FFFF00"/>
                </a:solidFill>
              </a:rPr>
              <a:t>Дело кончиться бедой: </a:t>
            </a:r>
            <a:br>
              <a:rPr lang="ru-RU" sz="1800" i="1" dirty="0" smtClean="0">
                <a:solidFill>
                  <a:srgbClr val="FFFF00"/>
                </a:solidFill>
              </a:rPr>
            </a:br>
            <a:r>
              <a:rPr lang="ru-RU" sz="1800" i="1" dirty="0" smtClean="0">
                <a:solidFill>
                  <a:srgbClr val="FFFF00"/>
                </a:solidFill>
              </a:rPr>
              <a:t>Ток в розетке очень злой!!!</a:t>
            </a:r>
            <a:endParaRPr lang="ru-RU" sz="1800" i="1" dirty="0">
              <a:solidFill>
                <a:srgbClr val="FFFF0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552" y="461471"/>
            <a:ext cx="4824536" cy="6120680"/>
          </a:xfrm>
          <a:prstGeom prst="round2Diag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31338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 rot="10800000" flipV="1">
            <a:off x="395536" y="4941168"/>
            <a:ext cx="6768752" cy="1584176"/>
          </a:xfrm>
        </p:spPr>
        <p:txBody>
          <a:bodyPr>
            <a:normAutofit/>
          </a:bodyPr>
          <a:lstStyle/>
          <a:p>
            <a:r>
              <a:rPr lang="ru-RU" sz="1800" i="1" dirty="0" smtClean="0">
                <a:solidFill>
                  <a:srgbClr val="FFFF00"/>
                </a:solidFill>
              </a:rPr>
              <a:t>Если ты газ зажигать не умеешь,</a:t>
            </a:r>
            <a:br>
              <a:rPr lang="ru-RU" sz="1800" i="1" dirty="0" smtClean="0">
                <a:solidFill>
                  <a:srgbClr val="FFFF00"/>
                </a:solidFill>
              </a:rPr>
            </a:br>
            <a:r>
              <a:rPr lang="ru-RU" sz="1800" i="1" dirty="0" smtClean="0">
                <a:solidFill>
                  <a:srgbClr val="FFFF00"/>
                </a:solidFill>
              </a:rPr>
              <a:t> </a:t>
            </a:r>
            <a:r>
              <a:rPr lang="ru-RU" sz="1800" i="1" dirty="0">
                <a:solidFill>
                  <a:srgbClr val="FFFF00"/>
                </a:solidFill>
              </a:rPr>
              <a:t>Н</a:t>
            </a:r>
            <a:r>
              <a:rPr lang="ru-RU" sz="1800" i="1" dirty="0" smtClean="0">
                <a:solidFill>
                  <a:srgbClr val="FFFF00"/>
                </a:solidFill>
              </a:rPr>
              <a:t>е подходи, иль потом пожалеешь…</a:t>
            </a:r>
            <a:br>
              <a:rPr lang="ru-RU" sz="1800" i="1" dirty="0" smtClean="0">
                <a:solidFill>
                  <a:srgbClr val="FFFF00"/>
                </a:solidFill>
              </a:rPr>
            </a:br>
            <a:r>
              <a:rPr lang="ru-RU" sz="1800" i="1" dirty="0" smtClean="0">
                <a:solidFill>
                  <a:srgbClr val="FFFF00"/>
                </a:solidFill>
              </a:rPr>
              <a:t>Очень опасно к плите приближаться:</a:t>
            </a:r>
            <a:br>
              <a:rPr lang="ru-RU" sz="1800" i="1" dirty="0" smtClean="0">
                <a:solidFill>
                  <a:srgbClr val="FFFF00"/>
                </a:solidFill>
              </a:rPr>
            </a:br>
            <a:r>
              <a:rPr lang="ru-RU" sz="1800" i="1" dirty="0" smtClean="0">
                <a:solidFill>
                  <a:srgbClr val="FFFF00"/>
                </a:solidFill>
              </a:rPr>
              <a:t>Может она загореться, взорваться…</a:t>
            </a:r>
            <a:endParaRPr lang="ru-RU" sz="1800" i="1" dirty="0">
              <a:solidFill>
                <a:srgbClr val="FFFF00"/>
              </a:solidFill>
            </a:endParaRPr>
          </a:p>
        </p:txBody>
      </p:sp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5" t="5227" r="6576" b="7710"/>
          <a:stretch/>
        </p:blipFill>
        <p:spPr>
          <a:xfrm>
            <a:off x="971600" y="404664"/>
            <a:ext cx="7200800" cy="4464496"/>
          </a:xfrm>
          <a:prstGeom prst="round2Diag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09715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4941168"/>
            <a:ext cx="7272808" cy="1584176"/>
          </a:xfrm>
        </p:spPr>
        <p:txBody>
          <a:bodyPr>
            <a:normAutofit/>
          </a:bodyPr>
          <a:lstStyle/>
          <a:p>
            <a:r>
              <a:rPr lang="ru-RU" sz="1800" i="1" dirty="0" smtClean="0">
                <a:solidFill>
                  <a:srgbClr val="FFFF00"/>
                </a:solidFill>
              </a:rPr>
              <a:t>Не играйте острыми вилками, ножами. </a:t>
            </a:r>
            <a:br>
              <a:rPr lang="ru-RU" sz="1800" i="1" dirty="0" smtClean="0">
                <a:solidFill>
                  <a:srgbClr val="FFFF00"/>
                </a:solidFill>
              </a:rPr>
            </a:br>
            <a:r>
              <a:rPr lang="ru-RU" sz="1800" i="1" dirty="0" smtClean="0">
                <a:solidFill>
                  <a:srgbClr val="FFFF00"/>
                </a:solidFill>
              </a:rPr>
              <a:t>Ведь такой «игрушкой» просто что – </a:t>
            </a:r>
            <a:r>
              <a:rPr lang="ru-RU" sz="1800" i="1" dirty="0" err="1" smtClean="0">
                <a:solidFill>
                  <a:srgbClr val="FFFF00"/>
                </a:solidFill>
              </a:rPr>
              <a:t>нибудь</a:t>
            </a:r>
            <a:r>
              <a:rPr lang="ru-RU" sz="1800" i="1" dirty="0" smtClean="0">
                <a:solidFill>
                  <a:srgbClr val="FFFF00"/>
                </a:solidFill>
              </a:rPr>
              <a:t> поранить.</a:t>
            </a:r>
            <a:br>
              <a:rPr lang="ru-RU" sz="1800" i="1" dirty="0" smtClean="0">
                <a:solidFill>
                  <a:srgbClr val="FFFF00"/>
                </a:solidFill>
              </a:rPr>
            </a:br>
            <a:r>
              <a:rPr lang="ru-RU" sz="1800" i="1" dirty="0" smtClean="0">
                <a:solidFill>
                  <a:srgbClr val="FFFF00"/>
                </a:solidFill>
              </a:rPr>
              <a:t>Будет больно, будет грустно, мама </a:t>
            </a:r>
            <a:r>
              <a:rPr lang="ru-RU" sz="1800" i="1" dirty="0" err="1" smtClean="0">
                <a:solidFill>
                  <a:srgbClr val="FFFF00"/>
                </a:solidFill>
              </a:rPr>
              <a:t>наругает</a:t>
            </a:r>
            <a:r>
              <a:rPr lang="ru-RU" sz="1800" i="1" dirty="0" smtClean="0">
                <a:solidFill>
                  <a:srgbClr val="FFFF00"/>
                </a:solidFill>
              </a:rPr>
              <a:t>…</a:t>
            </a:r>
            <a:br>
              <a:rPr lang="ru-RU" sz="1800" i="1" dirty="0" smtClean="0">
                <a:solidFill>
                  <a:srgbClr val="FFFF00"/>
                </a:solidFill>
              </a:rPr>
            </a:br>
            <a:r>
              <a:rPr lang="ru-RU" sz="1800" i="1" dirty="0" smtClean="0">
                <a:solidFill>
                  <a:srgbClr val="FFFF00"/>
                </a:solidFill>
              </a:rPr>
              <a:t>Неужели вам игрушек в доме не хватает? </a:t>
            </a:r>
            <a:br>
              <a:rPr lang="ru-RU" sz="1800" i="1" dirty="0" smtClean="0">
                <a:solidFill>
                  <a:srgbClr val="FFFF00"/>
                </a:solidFill>
              </a:rPr>
            </a:br>
            <a:endParaRPr lang="ru-RU" sz="1800" i="1" dirty="0">
              <a:solidFill>
                <a:srgbClr val="FFFF0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2" t="5702" r="4805" b="6861"/>
          <a:stretch/>
        </p:blipFill>
        <p:spPr>
          <a:xfrm>
            <a:off x="971600" y="404664"/>
            <a:ext cx="7200800" cy="4464496"/>
          </a:xfrm>
          <a:prstGeom prst="round2Diag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78076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4869160"/>
            <a:ext cx="7128792" cy="1728192"/>
          </a:xfrm>
        </p:spPr>
        <p:txBody>
          <a:bodyPr>
            <a:normAutofit/>
          </a:bodyPr>
          <a:lstStyle/>
          <a:p>
            <a:r>
              <a:rPr lang="ru-RU" sz="1800" i="1" dirty="0" smtClean="0">
                <a:solidFill>
                  <a:srgbClr val="FFFF00"/>
                </a:solidFill>
              </a:rPr>
              <a:t>Пилюли и таблетки нельзя тайком глотать!</a:t>
            </a:r>
            <a:br>
              <a:rPr lang="ru-RU" sz="1800" i="1" dirty="0" smtClean="0">
                <a:solidFill>
                  <a:srgbClr val="FFFF00"/>
                </a:solidFill>
              </a:rPr>
            </a:br>
            <a:r>
              <a:rPr lang="ru-RU" sz="1800" i="1" dirty="0" smtClean="0">
                <a:solidFill>
                  <a:srgbClr val="FFFF00"/>
                </a:solidFill>
              </a:rPr>
              <a:t>Об этом наши детки обязаны узнать.</a:t>
            </a:r>
            <a:br>
              <a:rPr lang="ru-RU" sz="1800" i="1" dirty="0" smtClean="0">
                <a:solidFill>
                  <a:srgbClr val="FFFF00"/>
                </a:solidFill>
              </a:rPr>
            </a:br>
            <a:r>
              <a:rPr lang="ru-RU" sz="1800" i="1" dirty="0" smtClean="0">
                <a:solidFill>
                  <a:srgbClr val="FFFF00"/>
                </a:solidFill>
              </a:rPr>
              <a:t>Вот если заболеете , врача вам позовут, </a:t>
            </a:r>
            <a:br>
              <a:rPr lang="ru-RU" sz="1800" i="1" dirty="0" smtClean="0">
                <a:solidFill>
                  <a:srgbClr val="FFFF00"/>
                </a:solidFill>
              </a:rPr>
            </a:br>
            <a:r>
              <a:rPr lang="ru-RU" sz="1800" i="1" dirty="0" smtClean="0">
                <a:solidFill>
                  <a:srgbClr val="FFFF00"/>
                </a:solidFill>
              </a:rPr>
              <a:t>То взрослые таблетку вам сами принесут. </a:t>
            </a:r>
            <a:endParaRPr lang="ru-RU" sz="1800" i="1" dirty="0">
              <a:solidFill>
                <a:srgbClr val="FFFF0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5" t="5686" r="4268" b="5595"/>
          <a:stretch/>
        </p:blipFill>
        <p:spPr>
          <a:xfrm>
            <a:off x="971600" y="476672"/>
            <a:ext cx="7200800" cy="4392488"/>
          </a:xfrm>
          <a:prstGeom prst="round2Diag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14857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5229200"/>
            <a:ext cx="6696744" cy="1368152"/>
          </a:xfrm>
        </p:spPr>
        <p:txBody>
          <a:bodyPr>
            <a:noAutofit/>
          </a:bodyPr>
          <a:lstStyle/>
          <a:p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18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2" b="1917"/>
          <a:stretch/>
        </p:blipFill>
        <p:spPr>
          <a:xfrm>
            <a:off x="899592" y="476672"/>
            <a:ext cx="7272808" cy="5040560"/>
          </a:xfrm>
          <a:prstGeom prst="round2Diag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2284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476</TotalTime>
  <Words>187</Words>
  <Application>Microsoft Office PowerPoint</Application>
  <PresentationFormat>Экран (4:3)</PresentationFormat>
  <Paragraphs>19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Times New Roman</vt:lpstr>
      <vt:lpstr>Trebuchet MS</vt:lpstr>
      <vt:lpstr>Wingdings 3</vt:lpstr>
      <vt:lpstr>Аспект</vt:lpstr>
      <vt:lpstr>"Қиындықтардан қалай құтылуға болады?»  «Как избежать неприятностей?»</vt:lpstr>
      <vt:lpstr>Презентация PowerPoint</vt:lpstr>
      <vt:lpstr>Если позвонил звонок, Посмотри сперва в глазок,  В гости кто пришел , узнай, Но чужим – не открывай!  Если нет глазка, тогда: «Кто же там?» – спроси всегда, А не станут отвечать –  Дверь не надо открывать!</vt:lpstr>
      <vt:lpstr>Если квартира твоя высоко         И добираться домой нелегко,       Пользуйся лифтом, но только учти: В лифт с незнакомыми не заходи!         Могут обидеть тебя, напугать… Можешь серьезно, мой друг, пострадать… Будь осторожней, всегда берегись И с незнакомцами в лифт не садись!</vt:lpstr>
      <vt:lpstr>Ты, малыш, запомнить должен: Будь с розеткой осторожен! С ней не должен ты играть,  Шпильку, гвоздь туда совать –  Дело кончиться бедой:  Ток в розетке очень злой!!!</vt:lpstr>
      <vt:lpstr>Если ты газ зажигать не умеешь,  Не подходи, иль потом пожалеешь… Очень опасно к плите приближаться: Может она загореться, взорваться…</vt:lpstr>
      <vt:lpstr>Не играйте острыми вилками, ножами.  Ведь такой «игрушкой» просто что – нибудь поранить. Будет больно, будет грустно, мама наругает… Неужели вам игрушек в доме не хватает?  </vt:lpstr>
      <vt:lpstr>Пилюли и таблетки нельзя тайком глотать! Об этом наши детки обязаны узнать. Вот если заболеете , врача вам позовут,  То взрослые таблетку вам сами принесут. </vt:lpstr>
      <vt:lpstr> </vt:lpstr>
      <vt:lpstr>Спички не тронь! В спичках огонь! Не играй, дружок, со спичкой, Помни, ты, она мала, Но от спички-невелички может дом сгореть дотла. </vt:lpstr>
      <vt:lpstr>Ребята, помните о том,                                                  Что нельзя шутить с огнём. Кто с огнём неосторожен -  У того пожар возможен!</vt:lpstr>
      <vt:lpstr>Он имеет по три глаза,   По три с каждой стороны   И хотя еще ни разу   Не смотрел он всеми сразу –   Все глаза ему нужны   Он висит тут с давних пор   И на всех глядит в упор   Что же это?         (светофор) </vt:lpstr>
      <vt:lpstr>Если правила ты знаешь и всегда их соблюдаешь  Смело в путь! Вперед иди!  За собой друзей веди.  </vt:lpstr>
      <vt:lpstr>Если дома появился сильный дым, Набери по телефону - ….(101). </vt:lpstr>
      <vt:lpstr>Если вдруг в квартиру ломиться чужой,  Говорит плохие, страшные слова,  Угрожает и стучится в дверь ногой,  Ты в милицию звони быстрей …. (102). </vt:lpstr>
      <vt:lpstr>Если вдруг ты дома сильно захворал,  Простудился или ногу поломал,  В тот же миг по телефону набери  Этот номер «скорой помощи»…(103). </vt:lpstr>
      <vt:lpstr>Назарларыңызға рахмет!  Благодарю за внимание!  Список использованных материалов: Шаблон - http://nsportal.ru/detskiy-sad/raznoe/2011/06/05/shablony-dlya-izgotovleniya-prezentatsiy http://detsad-kitty.ru/ http://bezopasnost-detej.ru/ http://astersoft.net/ www.tunnel.ru avtograf22.ru www.goroda-rossii.com Игровой дидактический материал по основам безопасной жизнедеятельности  «Как избежать неприятностей»</vt:lpstr>
    </vt:vector>
  </TitlesOfParts>
  <Company>Curnos™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Максямыч</dc:creator>
  <cp:lastModifiedBy>arail</cp:lastModifiedBy>
  <cp:revision>51</cp:revision>
  <dcterms:created xsi:type="dcterms:W3CDTF">2013-12-14T09:03:41Z</dcterms:created>
  <dcterms:modified xsi:type="dcterms:W3CDTF">2023-07-11T06:08:25Z</dcterms:modified>
</cp:coreProperties>
</file>