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4"/>
  </p:notesMasterIdLst>
  <p:sldIdLst>
    <p:sldId id="256" r:id="rId2"/>
    <p:sldId id="257" r:id="rId3"/>
    <p:sldId id="295" r:id="rId4"/>
    <p:sldId id="286" r:id="rId5"/>
    <p:sldId id="302" r:id="rId6"/>
    <p:sldId id="300" r:id="rId7"/>
    <p:sldId id="263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05" r:id="rId17"/>
    <p:sldId id="273" r:id="rId18"/>
    <p:sldId id="294" r:id="rId19"/>
    <p:sldId id="265" r:id="rId20"/>
    <p:sldId id="272" r:id="rId21"/>
    <p:sldId id="277" r:id="rId22"/>
    <p:sldId id="267" r:id="rId23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21" autoAdjust="0"/>
  </p:normalViewPr>
  <p:slideViewPr>
    <p:cSldViewPr>
      <p:cViewPr varScale="1">
        <p:scale>
          <a:sx n="87" d="100"/>
          <a:sy n="87" d="100"/>
        </p:scale>
        <p:origin x="2928" y="96"/>
      </p:cViewPr>
      <p:guideLst>
        <p:guide orient="horz" pos="2160"/>
        <p:guide pos="2880"/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3EE97119-81D7-4F21-B222-DB6473685A6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35175" y="750888"/>
            <a:ext cx="28178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18039EE6-4231-4A1A-9C3B-FF5C3FD7DD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517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71450" y="304800"/>
            <a:ext cx="6521958" cy="804672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158749" y="7138617"/>
            <a:ext cx="6542532" cy="177544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3600"/>
            <a:ext cx="5829300" cy="237347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4741334"/>
            <a:ext cx="4800600" cy="196426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171450" y="304800"/>
            <a:ext cx="6521958" cy="1901952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158749" y="952255"/>
            <a:ext cx="6542532" cy="177544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930401"/>
            <a:ext cx="1543050" cy="5983111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930400"/>
            <a:ext cx="4514850" cy="5983112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71450" y="304800"/>
            <a:ext cx="6521958" cy="6315456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4535579" y="5604789"/>
            <a:ext cx="2157322" cy="95203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1964490" y="5433720"/>
            <a:ext cx="4158386" cy="1133517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121546" y="5450083"/>
            <a:ext cx="4100985" cy="1032363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4207117" y="5432233"/>
            <a:ext cx="2481000" cy="868732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158749" y="5411407"/>
            <a:ext cx="6542532" cy="177316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524" y="3284747"/>
            <a:ext cx="5829300" cy="2032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524" y="1916598"/>
            <a:ext cx="4813301" cy="125306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07491" y="3572256"/>
            <a:ext cx="2866644" cy="45963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3572256"/>
            <a:ext cx="2866644" cy="45963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3570819"/>
            <a:ext cx="2866644" cy="853016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4572001"/>
            <a:ext cx="2865041" cy="359621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6150" y="3570817"/>
            <a:ext cx="2866644" cy="853016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4572001"/>
            <a:ext cx="2866644" cy="359621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1450" y="304800"/>
            <a:ext cx="6521958" cy="1901952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158749" y="952255"/>
            <a:ext cx="6542532" cy="177316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71450" y="304800"/>
            <a:ext cx="6521958" cy="1901952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775201"/>
            <a:ext cx="2514600" cy="2540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158749" y="952255"/>
            <a:ext cx="6542532" cy="177544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685800" y="3048000"/>
            <a:ext cx="2514600" cy="1670304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8972" y="2438400"/>
            <a:ext cx="2928057" cy="508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71450" y="304800"/>
            <a:ext cx="6521958" cy="804672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158749" y="7138617"/>
            <a:ext cx="6542532" cy="177544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5617" y="451556"/>
            <a:ext cx="2859484" cy="3239912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1250" y="3714045"/>
            <a:ext cx="2863850" cy="322862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8650" y="1828800"/>
            <a:ext cx="2674620" cy="390144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71450" y="304800"/>
            <a:ext cx="6521958" cy="329184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158749" y="2239239"/>
            <a:ext cx="6542532" cy="177316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451104"/>
            <a:ext cx="6172200" cy="1670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72754" y="8333553"/>
            <a:ext cx="2840018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229" y="8333553"/>
            <a:ext cx="2840018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93316" y="8333552"/>
            <a:ext cx="87137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4051" y="3567289"/>
            <a:ext cx="5556250" cy="4600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png"/><Relationship Id="rId7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https://m.facebook.com/" TargetMode="External"/><Relationship Id="rId10" Type="http://schemas.openxmlformats.org/officeDocument/2006/relationships/image" Target="../media/image37.jpeg"/><Relationship Id="rId4" Type="http://schemas.openxmlformats.org/officeDocument/2006/relationships/hyperlink" Target="https://www.instagram.com/" TargetMode="External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8670" y="214282"/>
            <a:ext cx="6048672" cy="428629"/>
          </a:xfrm>
        </p:spPr>
        <p:txBody>
          <a:bodyPr>
            <a:normAutofit/>
          </a:bodyPr>
          <a:lstStyle/>
          <a:p>
            <a:r>
              <a:rPr lang="kk-KZ" sz="18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МКҚК</a:t>
            </a:r>
            <a:r>
              <a:rPr lang="kk-KZ" sz="18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8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“Арайлы</a:t>
            </a:r>
            <a:r>
              <a:rPr lang="kk-KZ" sz="18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 бөбекжайы</a:t>
            </a:r>
            <a:endParaRPr lang="ru-RU" sz="18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66" y="1403647"/>
            <a:ext cx="6150176" cy="7454633"/>
          </a:xfrm>
        </p:spPr>
        <p:txBody>
          <a:bodyPr>
            <a:normAutofit fontScale="62500" lnSpcReduction="20000"/>
          </a:bodyPr>
          <a:lstStyle/>
          <a:p>
            <a:endParaRPr lang="ru-RU" dirty="0" smtClean="0">
              <a:solidFill>
                <a:srgbClr val="FFFF00"/>
              </a:solidFill>
              <a:effectLst>
                <a:glow rad="304800">
                  <a:schemeClr val="accent1">
                    <a:alpha val="40000"/>
                  </a:schemeClr>
                </a:glow>
                <a:outerShdw blurRad="292100" dist="749300" dir="7800000" algn="ctr" rotWithShape="0">
                  <a:srgbClr val="000000">
                    <a:alpha val="7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FFFF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Т.А.Ә</a:t>
            </a:r>
            <a:r>
              <a:rPr lang="ru-RU" sz="2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КУСАИНОВА </a:t>
            </a:r>
          </a:p>
          <a:p>
            <a:pPr algn="l"/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ГУЛЬМИРА </a:t>
            </a:r>
          </a:p>
          <a:p>
            <a:pPr algn="l"/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ТРУМХАНОВНА</a:t>
            </a:r>
            <a:r>
              <a:rPr lang="ru-RU" sz="2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БІЛІМІ</a:t>
            </a:r>
            <a:r>
              <a:rPr lang="ru-RU" sz="2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ЖОҒАРЫ</a:t>
            </a:r>
            <a:r>
              <a:rPr lang="ru-RU" sz="2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ЛАУАЗЫМЫ</a:t>
            </a:r>
            <a:r>
              <a:rPr lang="ru-RU" sz="2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МЕҢГЕРУШІ</a:t>
            </a:r>
            <a:r>
              <a:rPr lang="ru-RU" sz="2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ЖАЛПЫ ПЕДАГОГИКАЛЫҚ ЕҢБЕК ӨТІЛІ</a:t>
            </a:r>
            <a:r>
              <a:rPr lang="ru-RU" sz="2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ru-RU" sz="2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жыл</a:t>
            </a:r>
            <a:r>
              <a:rPr lang="ru-RU" sz="2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ЛАУАЗЫМДАҒЫ ЕҢБЕК ӨТІЛІ</a:t>
            </a:r>
            <a:r>
              <a:rPr lang="ru-RU" sz="2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2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жыл</a:t>
            </a:r>
            <a:r>
              <a:rPr lang="ru-RU" sz="2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1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1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1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endParaRPr lang="ru-RU" b="1" dirty="0" smtClean="0">
              <a:solidFill>
                <a:srgbClr val="FFFF00"/>
              </a:solidFill>
            </a:endParaRPr>
          </a:p>
          <a:p>
            <a:pPr algn="l"/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"ӘРБІР ПЕДАГОГТІҢ КӘСІБИ ШЕБЕРЛІГІНІҢ САПАЛЫ ӨСУІ, ПЕДАГОГИКАЛЫҚ МҮМКІНДІКТЕРДІҢ КЕҢЕЮІ, БҮКІЛ ҰЖЫМНЫҢ ИМИДЖІ ЖӘНЕ МЕКТЕПКЕ ДЕЙІНГІ ОҚЫТУ МЕН ТӘРБИЕЛЕУДІҢ САПАЛЫ БІЛІМ БЕРУ ҚЫЗМЕТТЕРІН ҰСЫНУ-МЕНІҢ ЖҰМЫСЫМНЫҢ БАСТЫ БАҒДАРЫ"</a:t>
            </a:r>
            <a:endParaRPr lang="ru-RU" sz="22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КАЧЕСТВЕННЫЙ РОСТ ПРОФЕССИОНАЛЬНОГО МАСТЕРСТВА КАЖДОГО ПЕДАГОГА,  РАСШИРЕНИЕ ПЕДАГОГИЧЕСКИХ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ВОЗМОЖНОСТЕЙ,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ИМИДЖ ВСЕГО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КОЛЛЕКТИВА И ПРЕДОСТАВЛЕНИЕ КАЧЕСТВЕННЫХ ОБРАЗОВАТЕЛЬНЫХ УСЛУГ ДОШКОЛЬНОГО ОБУЧЕНИЯ И ВОСПИТАНИЯ  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ГЛАВНЫЕ ОРИЕНТИРЫ МОЕЙ РАБОТЫ»</a:t>
            </a:r>
          </a:p>
          <a:p>
            <a:pPr algn="l"/>
            <a:endParaRPr lang="kk-KZ" sz="19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kk-KZ" sz="19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kk-KZ" sz="19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kk-KZ" sz="19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kk-KZ" sz="19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kk-KZ" sz="19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kk-KZ" sz="19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kk-KZ" sz="19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kk-KZ" sz="19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kk-KZ" sz="19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19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19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19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19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19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19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село Зеренда 2022</a:t>
            </a:r>
            <a:endParaRPr lang="ru-RU" sz="19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https://apf.mail.ru/cgi-bin/readmsg/%D0%BB%D0%BE%D0%B3%D0%BE%D1%82%D0%B8%D0%BF.jpg?id=14042138920000000757%3B0%3B1&amp;x-email=galina_ignatenko%40bk.ru&amp;exif=1&amp;bs=3260&amp;bl=53445&amp;ct=image%2Fjpeg&amp;cn=%D0%BB%D0%BE%D0%B3%D0%BE%D1%82%D0%B8%D0%BF.jpg&amp;cte=binary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3" descr="D:\Admin\Desktop\фотографии 2016\фото 2015-2016\фото 2016\DSC_0001.JPG"/>
          <p:cNvPicPr>
            <a:picLocks noChangeAspect="1" noChangeArrowheads="1"/>
          </p:cNvPicPr>
          <p:nvPr/>
        </p:nvPicPr>
        <p:blipFill>
          <a:blip r:embed="rId2"/>
          <a:srcRect l="51563" t="35351" r="42578" b="48828"/>
          <a:stretch>
            <a:fillRect/>
          </a:stretch>
        </p:blipFill>
        <p:spPr bwMode="auto">
          <a:xfrm>
            <a:off x="4977657" y="637334"/>
            <a:ext cx="1643074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862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6075" y="-252536"/>
            <a:ext cx="6172200" cy="1670304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Қолайлы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кедергісіз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ортаны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ұйымдастыру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доступной </a:t>
            </a:r>
            <a:r>
              <a:rPr lang="ru-RU" sz="1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безбарьерной</a:t>
            </a: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среды</a:t>
            </a:r>
            <a:endParaRPr lang="ru-RU" sz="1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22" y="2843808"/>
            <a:ext cx="5556249" cy="59046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099" y="1009426"/>
            <a:ext cx="1556110" cy="155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80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2419" y="1941979"/>
            <a:ext cx="2725031" cy="225536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2901" y="435534"/>
            <a:ext cx="6172200" cy="1670304"/>
          </a:xfrm>
        </p:spPr>
        <p:txBody>
          <a:bodyPr>
            <a:normAutofit/>
          </a:bodyPr>
          <a:lstStyle/>
          <a:p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ұйымының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ғимаратына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кіруді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бақылауды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ұйымдастыру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 доступа в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образования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7" y="1941979"/>
            <a:ext cx="2913796" cy="22553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86" y="5150252"/>
            <a:ext cx="3164098" cy="38164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4984" y="7058465"/>
            <a:ext cx="1628335" cy="19188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884" y="4441275"/>
            <a:ext cx="6038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Бөбекжайда бейнебақылау ұйымдастырылған.  Барлығы 13 камера, оның ішінді 3 сыртқы, 10 ішкі камералар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429001" y="5557580"/>
            <a:ext cx="3251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«Дабыл  батырмасы» 2021 жылы қосылды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761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2900" y="1547664"/>
            <a:ext cx="5556250" cy="3164951"/>
          </a:xfrm>
        </p:spPr>
        <p:txBody>
          <a:bodyPr>
            <a:normAutofit/>
          </a:bodyPr>
          <a:lstStyle/>
          <a:p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Алдыңғы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жылмен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салыстыру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берумен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қамтылған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тәрбиеленушілердің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өсу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динамикасы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сапасын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етудің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тиімділігі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обеспечения качества образования 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08" y="2649721"/>
            <a:ext cx="5722817" cy="24606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81" y="6372200"/>
            <a:ext cx="5992887" cy="24081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788" y="5161636"/>
            <a:ext cx="5722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сапасының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тәрбие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оқытуды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дағдының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деңгейінің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7170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халықаралық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олимпиадалардың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конкурстардың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жарыстардың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жеңімпаздары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жүлдегерлері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болған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тәрбиеленушілердің</a:t>
            </a: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41" y="1835696"/>
            <a:ext cx="6480720" cy="7200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12" y="2739152"/>
            <a:ext cx="573074" cy="8596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04" y="4440256"/>
            <a:ext cx="1327289" cy="20354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988" y="3192795"/>
            <a:ext cx="1088037" cy="8267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4247" y="7251476"/>
            <a:ext cx="937635" cy="12912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3803" y="4962296"/>
            <a:ext cx="1265558" cy="9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26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6661624"/>
              </p:ext>
            </p:extLst>
          </p:nvPr>
        </p:nvGraphicFramePr>
        <p:xfrm>
          <a:off x="188640" y="1763688"/>
          <a:ext cx="6480720" cy="7273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806898783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994389437"/>
                    </a:ext>
                  </a:extLst>
                </a:gridCol>
              </a:tblGrid>
              <a:tr h="1512168">
                <a:tc>
                  <a:txBody>
                    <a:bodyPr/>
                    <a:lstStyle/>
                    <a:p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Білім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беру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ұйымдары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педагогтерінің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жалпы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санынан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жоғары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кәсіптік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білімі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бар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педагогтердің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үлесі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Педагогтер саны – 22</a:t>
                      </a:r>
                    </a:p>
                    <a:p>
                      <a:r>
                        <a:rPr lang="kk-KZ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Жоғары білімі бар – </a:t>
                      </a: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  <a:p>
                      <a:r>
                        <a:rPr lang="kk-KZ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Кәсіби</a:t>
                      </a:r>
                      <a:r>
                        <a:rPr lang="kk-KZ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орта білімі бар -7</a:t>
                      </a: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kk-KZ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 –эксперт – 1</a:t>
                      </a:r>
                    </a:p>
                    <a:p>
                      <a:r>
                        <a:rPr lang="kk-KZ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 –модератор – 9</a:t>
                      </a:r>
                    </a:p>
                    <a:p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санатты </a:t>
                      </a: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kk-KZ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санатты -2 </a:t>
                      </a:r>
                    </a:p>
                    <a:p>
                      <a:r>
                        <a:rPr lang="kk-KZ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Санатсыз - 5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691910"/>
                  </a:ext>
                </a:extLst>
              </a:tr>
              <a:tr h="12609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Жас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мамандардың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болуы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Султанова Дамелі – тәрбиеші, «Жоғары</a:t>
                      </a:r>
                      <a:r>
                        <a:rPr lang="kk-KZ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қазақ гуманитарлық-техникалық колледж 2021 жыл.</a:t>
                      </a:r>
                    </a:p>
                    <a:p>
                      <a:r>
                        <a:rPr lang="kk-KZ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Ханатбек Ақберлі – тәрбиеші, Ж. Мусин атындағы жоғары колледжі – 2021 жыл</a:t>
                      </a:r>
                    </a:p>
                    <a:p>
                      <a:r>
                        <a:rPr lang="kk-KZ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Кужекова Алия Куанышбаевна – педагог – психолог, Ш.Уалиханов атындағы университет -2016 жыл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615515"/>
                  </a:ext>
                </a:extLst>
              </a:tr>
              <a:tr h="14897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Білім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беру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ұйымы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басшысының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менеджмент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саласындағы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біліктілікті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арттыру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курстары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туралы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сертификатының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болуы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«Назарбаев Зияткерлік мектептері» ДББҰ</a:t>
                      </a:r>
                      <a:r>
                        <a:rPr lang="kk-KZ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Педагогикалық шеберлік орталығы әзірлеген «Мектепке дейінгі ұйымды басқарудың тиімді менеджменті» мектепке дейінгі ұйым басшысының біліктілігін арттыру білім бағдарламасы бойынша 80 академиялық сағат көлемінде курс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111290"/>
                  </a:ext>
                </a:extLst>
              </a:tr>
              <a:tr h="1215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Кәсіби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шеберлік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конкурстарының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жеңімпаздары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жүлдегерлері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болған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педагогтер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саны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2575063"/>
                  </a:ext>
                </a:extLst>
              </a:tr>
              <a:tr h="1489765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Инновациялық-эксперименттік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қызмет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әлеуметтік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білім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беру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жобаларына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қатысу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жылы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облыстық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үздік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жобалар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байқауына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Зерделі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ru-RU" sz="1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Зеренді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жобасымен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қатыстық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2019-2022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жылдар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</a:t>
                      </a:r>
                      <a:r>
                        <a:rPr lang="kk-KZ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зімінде</a:t>
                      </a:r>
                      <a:r>
                        <a:rPr lang="kk-KZ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бөбекжайда «Зерделі – Зеренді» атты инновациялық жоба енгізіліп жатыр, стратегиялық жоспар әзірленіп, жұмыстар жүргізілуде</a:t>
                      </a:r>
                      <a:r>
                        <a:rPr lang="kk-KZ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748510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2900" y="-108520"/>
            <a:ext cx="6172200" cy="1670304"/>
          </a:xfrm>
        </p:spPr>
        <p:txBody>
          <a:bodyPr>
            <a:normAutofit/>
          </a:bodyPr>
          <a:lstStyle/>
          <a:p>
            <a:r>
              <a:rPr lang="ru-RU" sz="1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Кадрлық</a:t>
            </a: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әлеуетті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инновациялық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қызметті</a:t>
            </a: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дамытудың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тиімділігі</a:t>
            </a:r>
            <a:endParaRPr lang="ru-RU" sz="1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2936" y="6444208"/>
            <a:ext cx="3541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«Үздік педагог 2021» Калибаева С.А.</a:t>
            </a:r>
          </a:p>
          <a:p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«Үздік педагог 2020» Сандыбаева М.А.</a:t>
            </a:r>
          </a:p>
          <a:p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«Үздік педагог 2018» Жайнар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446549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520"/>
            <a:ext cx="6858000" cy="782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68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Менің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ұстанымым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Мое </a:t>
            </a:r>
            <a:r>
              <a:rPr lang="kk-KZ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педагогическое кредо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0837056">
            <a:off x="-37827" y="6797645"/>
            <a:ext cx="7215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“Научился сам – научи другого”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672" y="3203848"/>
            <a:ext cx="5578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Өзін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үйренсен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басқаны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үйрет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dmin\Desktop\портфолио менікі\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85316" y="1229164"/>
            <a:ext cx="2586943" cy="3557575"/>
          </a:xfrm>
          <a:prstGeom prst="rect">
            <a:avLst/>
          </a:prstGeom>
          <a:noFill/>
        </p:spPr>
      </p:pic>
      <p:pic>
        <p:nvPicPr>
          <p:cNvPr id="4099" name="Picture 3" descr="D:\Admin\Desktop\Кусаинова\Сертификат 01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14810"/>
            <a:ext cx="1570174" cy="2233591"/>
          </a:xfrm>
          <a:prstGeom prst="rect">
            <a:avLst/>
          </a:prstGeom>
          <a:noFill/>
        </p:spPr>
      </p:pic>
      <p:pic>
        <p:nvPicPr>
          <p:cNvPr id="4100" name="Picture 4" descr="D:\Admin\Desktop\Кусаинова\Сертификат 017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74" y="5000628"/>
            <a:ext cx="1806445" cy="2569689"/>
          </a:xfrm>
          <a:prstGeom prst="rect">
            <a:avLst/>
          </a:prstGeom>
          <a:noFill/>
        </p:spPr>
      </p:pic>
      <p:pic>
        <p:nvPicPr>
          <p:cNvPr id="4101" name="Picture 5" descr="D:\Admin\Desktop\портфолио менікі\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90" y="1714480"/>
            <a:ext cx="2643205" cy="3634947"/>
          </a:xfrm>
          <a:prstGeom prst="rect">
            <a:avLst/>
          </a:prstGeom>
          <a:noFill/>
        </p:spPr>
      </p:pic>
      <p:pic>
        <p:nvPicPr>
          <p:cNvPr id="4102" name="Picture 6" descr="D:\Admin\Desktop\портфолио менікі\0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56746" y="4857752"/>
            <a:ext cx="2701254" cy="37147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42984" y="571472"/>
            <a:ext cx="485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Тәжірибе алмасу қорытындысы </a:t>
            </a:r>
          </a:p>
          <a:p>
            <a:pPr algn="ctr"/>
            <a:r>
              <a:rPr lang="kk-KZ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Результаты обмена опытом  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D:\Admin\Desktop\Кусаинова\Сертификат 018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5992" y="7000892"/>
            <a:ext cx="1714512" cy="2143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58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Admin\Desktop\портфолио менікі\блодарственные письма\Благо письмо 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072298"/>
            <a:ext cx="2928823" cy="2071702"/>
          </a:xfrm>
          <a:prstGeom prst="rect">
            <a:avLst/>
          </a:prstGeom>
          <a:noFill/>
        </p:spPr>
      </p:pic>
      <p:pic>
        <p:nvPicPr>
          <p:cNvPr id="31747" name="Picture 3" descr="D:\Admin\Desktop\портфолио менікі\блодарственные письма\Благо письмо 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8" y="714348"/>
            <a:ext cx="2928823" cy="2071702"/>
          </a:xfrm>
          <a:prstGeom prst="rect">
            <a:avLst/>
          </a:prstGeom>
          <a:noFill/>
        </p:spPr>
      </p:pic>
      <p:pic>
        <p:nvPicPr>
          <p:cNvPr id="31748" name="Picture 4" descr="D:\Admin\Desktop\портфолио менікі\блодарственные письма\Благо письмо 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3372"/>
            <a:ext cx="2922051" cy="2066912"/>
          </a:xfrm>
          <a:prstGeom prst="rect">
            <a:avLst/>
          </a:prstGeom>
          <a:noFill/>
        </p:spPr>
      </p:pic>
      <p:pic>
        <p:nvPicPr>
          <p:cNvPr id="31749" name="Picture 5" descr="D:\Admin\Desktop\портфолио менікі\блодарственные письма\Благо письмо 2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62" y="3143240"/>
            <a:ext cx="2928958" cy="2071797"/>
          </a:xfrm>
          <a:prstGeom prst="rect">
            <a:avLst/>
          </a:prstGeom>
          <a:noFill/>
        </p:spPr>
      </p:pic>
      <p:pic>
        <p:nvPicPr>
          <p:cNvPr id="31750" name="Picture 6" descr="D:\Admin\Desktop\портфолио менікі\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8" y="428596"/>
            <a:ext cx="2386002" cy="3281240"/>
          </a:xfrm>
          <a:prstGeom prst="rect">
            <a:avLst/>
          </a:prstGeom>
          <a:noFill/>
        </p:spPr>
      </p:pic>
      <p:pic>
        <p:nvPicPr>
          <p:cNvPr id="31751" name="Picture 7" descr="D:\Admin\Desktop\портфолио менікі\0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52" y="5705535"/>
            <a:ext cx="2500330" cy="34384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2900" y="451104"/>
            <a:ext cx="6172200" cy="691872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Менің жарияланымдарым</a:t>
            </a:r>
            <a:r>
              <a:rPr lang="ru-RU" sz="2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Мои </a:t>
            </a:r>
            <a:r>
              <a:rPr lang="ru-RU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публикации</a:t>
            </a:r>
            <a:endParaRPr lang="ru-RU" sz="2400" i="1" dirty="0">
              <a:solidFill>
                <a:srgbClr val="FFFF00"/>
              </a:solidFill>
            </a:endParaRPr>
          </a:p>
        </p:txBody>
      </p:sp>
      <p:pic>
        <p:nvPicPr>
          <p:cNvPr id="7170" name="Picture 2" descr="D:\Admin\Desktop\портфолио менікі\га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4" y="1357290"/>
            <a:ext cx="2612564" cy="2273298"/>
          </a:xfrm>
          <a:prstGeom prst="rect">
            <a:avLst/>
          </a:prstGeom>
          <a:noFill/>
        </p:spPr>
      </p:pic>
      <p:pic>
        <p:nvPicPr>
          <p:cNvPr id="7171" name="Picture 3" descr="D:\Admin\Desktop\портфолио менікі\газ 2.jpg"/>
          <p:cNvPicPr>
            <a:picLocks noChangeAspect="1" noChangeArrowheads="1"/>
          </p:cNvPicPr>
          <p:nvPr/>
        </p:nvPicPr>
        <p:blipFill>
          <a:blip r:embed="rId3" cstate="print"/>
          <a:srcRect l="18692" t="3398" r="15886"/>
          <a:stretch>
            <a:fillRect/>
          </a:stretch>
        </p:blipFill>
        <p:spPr bwMode="auto">
          <a:xfrm>
            <a:off x="5500702" y="857224"/>
            <a:ext cx="1000132" cy="2030900"/>
          </a:xfrm>
          <a:prstGeom prst="rect">
            <a:avLst/>
          </a:prstGeom>
          <a:noFill/>
        </p:spPr>
      </p:pic>
      <p:pic>
        <p:nvPicPr>
          <p:cNvPr id="7172" name="Picture 4" descr="D:\Admin\Desktop\портфолио менікі\газ 3.jpg"/>
          <p:cNvPicPr>
            <a:picLocks noChangeAspect="1" noChangeArrowheads="1"/>
          </p:cNvPicPr>
          <p:nvPr/>
        </p:nvPicPr>
        <p:blipFill>
          <a:blip r:embed="rId4" cstate="print"/>
          <a:srcRect l="23810" r="9524" b="27284"/>
          <a:stretch>
            <a:fillRect/>
          </a:stretch>
        </p:blipFill>
        <p:spPr bwMode="auto">
          <a:xfrm>
            <a:off x="5500702" y="2857488"/>
            <a:ext cx="1000132" cy="1500198"/>
          </a:xfrm>
          <a:prstGeom prst="rect">
            <a:avLst/>
          </a:prstGeom>
          <a:noFill/>
        </p:spPr>
      </p:pic>
      <p:pic>
        <p:nvPicPr>
          <p:cNvPr id="7174" name="Picture 6" descr="D:\Admin\Desktop\портфолио менікі\015.jpg"/>
          <p:cNvPicPr>
            <a:picLocks noChangeAspect="1" noChangeArrowheads="1"/>
          </p:cNvPicPr>
          <p:nvPr/>
        </p:nvPicPr>
        <p:blipFill>
          <a:blip r:embed="rId5"/>
          <a:srcRect l="41728" b="90335"/>
          <a:stretch>
            <a:fillRect/>
          </a:stretch>
        </p:blipFill>
        <p:spPr bwMode="auto">
          <a:xfrm>
            <a:off x="500042" y="3786182"/>
            <a:ext cx="4529142" cy="714379"/>
          </a:xfrm>
          <a:prstGeom prst="rect">
            <a:avLst/>
          </a:prstGeom>
          <a:noFill/>
        </p:spPr>
      </p:pic>
      <p:pic>
        <p:nvPicPr>
          <p:cNvPr id="7175" name="Picture 7" descr="D:\Admin\Desktop\портфолио менікі\015.jpg"/>
          <p:cNvPicPr>
            <a:picLocks noChangeAspect="1" noChangeArrowheads="1"/>
          </p:cNvPicPr>
          <p:nvPr/>
        </p:nvPicPr>
        <p:blipFill>
          <a:blip r:embed="rId5"/>
          <a:srcRect l="36213" t="45982" r="18750" b="43324"/>
          <a:stretch>
            <a:fillRect/>
          </a:stretch>
        </p:blipFill>
        <p:spPr bwMode="auto">
          <a:xfrm>
            <a:off x="928670" y="4643438"/>
            <a:ext cx="2428868" cy="793100"/>
          </a:xfrm>
          <a:prstGeom prst="rect">
            <a:avLst/>
          </a:prstGeom>
          <a:noFill/>
        </p:spPr>
      </p:pic>
      <p:pic>
        <p:nvPicPr>
          <p:cNvPr id="7176" name="Picture 8" descr="D:\Admin\Desktop\портфолио менікі\016.jpg"/>
          <p:cNvPicPr>
            <a:picLocks noChangeAspect="1" noChangeArrowheads="1"/>
          </p:cNvPicPr>
          <p:nvPr/>
        </p:nvPicPr>
        <p:blipFill>
          <a:blip r:embed="rId6" cstate="print"/>
          <a:srcRect l="29779" t="44646" r="14154" b="37977"/>
          <a:stretch>
            <a:fillRect/>
          </a:stretch>
        </p:blipFill>
        <p:spPr bwMode="auto">
          <a:xfrm>
            <a:off x="4143380" y="5072066"/>
            <a:ext cx="2285992" cy="974357"/>
          </a:xfrm>
          <a:prstGeom prst="rect">
            <a:avLst/>
          </a:prstGeom>
          <a:noFill/>
        </p:spPr>
      </p:pic>
      <p:pic>
        <p:nvPicPr>
          <p:cNvPr id="7177" name="Picture 9" descr="D:\Admin\Desktop\Кусаинова\Сертификат 01727.jpg"/>
          <p:cNvPicPr>
            <a:picLocks noChangeAspect="1" noChangeArrowheads="1"/>
          </p:cNvPicPr>
          <p:nvPr/>
        </p:nvPicPr>
        <p:blipFill>
          <a:blip r:embed="rId7" cstate="print"/>
          <a:srcRect l="28265" t="55979" r="4641" b="26085"/>
          <a:stretch>
            <a:fillRect/>
          </a:stretch>
        </p:blipFill>
        <p:spPr bwMode="auto">
          <a:xfrm>
            <a:off x="142852" y="5643570"/>
            <a:ext cx="2817819" cy="1071570"/>
          </a:xfrm>
          <a:prstGeom prst="rect">
            <a:avLst/>
          </a:prstGeom>
          <a:noFill/>
        </p:spPr>
      </p:pic>
      <p:pic>
        <p:nvPicPr>
          <p:cNvPr id="7178" name="Picture 10" descr="D:\Admin\Desktop\Кусаинова\Сертификат 01728.jpg"/>
          <p:cNvPicPr>
            <a:picLocks noChangeAspect="1" noChangeArrowheads="1"/>
          </p:cNvPicPr>
          <p:nvPr/>
        </p:nvPicPr>
        <p:blipFill>
          <a:blip r:embed="rId8" cstate="print"/>
          <a:srcRect l="26375" t="56643" r="861" b="24756"/>
          <a:stretch>
            <a:fillRect/>
          </a:stretch>
        </p:blipFill>
        <p:spPr bwMode="auto">
          <a:xfrm>
            <a:off x="2857496" y="6858016"/>
            <a:ext cx="3000420" cy="1091062"/>
          </a:xfrm>
          <a:prstGeom prst="rect">
            <a:avLst/>
          </a:prstGeom>
          <a:noFill/>
        </p:spPr>
      </p:pic>
      <p:pic>
        <p:nvPicPr>
          <p:cNvPr id="4097" name="Picture 1" descr="D:\Admin\Desktop\для порт\20171206_2002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2971816" y="1100097"/>
            <a:ext cx="2486004" cy="2143138"/>
          </a:xfrm>
          <a:prstGeom prst="rect">
            <a:avLst/>
          </a:prstGeom>
          <a:noFill/>
        </p:spPr>
      </p:pic>
      <p:pic>
        <p:nvPicPr>
          <p:cNvPr id="4098" name="Picture 2" descr="D:\Admin\Desktop\для порт\20171206_200349.jpg"/>
          <p:cNvPicPr>
            <a:picLocks noChangeAspect="1" noChangeArrowheads="1"/>
          </p:cNvPicPr>
          <p:nvPr/>
        </p:nvPicPr>
        <p:blipFill>
          <a:blip r:embed="rId10" cstate="print"/>
          <a:srcRect l="1308" t="4457" r="2035" b="3488"/>
          <a:stretch>
            <a:fillRect/>
          </a:stretch>
        </p:blipFill>
        <p:spPr bwMode="auto">
          <a:xfrm rot="10800000">
            <a:off x="357166" y="6929454"/>
            <a:ext cx="2428892" cy="1541020"/>
          </a:xfrm>
          <a:prstGeom prst="rect">
            <a:avLst/>
          </a:prstGeom>
          <a:noFill/>
        </p:spPr>
      </p:pic>
      <p:pic>
        <p:nvPicPr>
          <p:cNvPr id="14" name="Picture 2" descr="https://clipartion.com/wp-content/uploads/2015/10/how-to-help-with-writing-pottery-primary-school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27715" y="7701756"/>
            <a:ext cx="1130285" cy="14422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245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5167" y="251520"/>
            <a:ext cx="6172200" cy="1670304"/>
          </a:xfrm>
        </p:spPr>
        <p:txBody>
          <a:bodyPr>
            <a:normAutofit/>
          </a:bodyPr>
          <a:lstStyle/>
          <a:p>
            <a:r>
              <a:rPr lang="ru-RU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Білімі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Общие </a:t>
            </a:r>
            <a:r>
              <a:rPr lang="kk-KZ" sz="28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сведения об образовании</a:t>
            </a:r>
            <a:endParaRPr lang="ru-RU" sz="28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Admin\Desktop\портфолио менікі\004.jpg"/>
          <p:cNvPicPr>
            <a:picLocks noChangeAspect="1" noChangeArrowheads="1"/>
          </p:cNvPicPr>
          <p:nvPr/>
        </p:nvPicPr>
        <p:blipFill>
          <a:blip r:embed="rId2" cstate="print"/>
          <a:srcRect l="27627" r="23258"/>
          <a:stretch>
            <a:fillRect/>
          </a:stretch>
        </p:blipFill>
        <p:spPr bwMode="auto">
          <a:xfrm rot="5400000">
            <a:off x="2324293" y="-224200"/>
            <a:ext cx="2177027" cy="6095603"/>
          </a:xfrm>
          <a:prstGeom prst="rect">
            <a:avLst/>
          </a:prstGeom>
          <a:noFill/>
        </p:spPr>
      </p:pic>
      <p:pic>
        <p:nvPicPr>
          <p:cNvPr id="2052" name="Picture 4" descr="D:\Admin\Desktop\портфолио менікі\002.jpg"/>
          <p:cNvPicPr>
            <a:picLocks noChangeAspect="1" noChangeArrowheads="1"/>
          </p:cNvPicPr>
          <p:nvPr/>
        </p:nvPicPr>
        <p:blipFill>
          <a:blip r:embed="rId3" cstate="print"/>
          <a:srcRect l="13502" t="15624" r="14767" b="12273"/>
          <a:stretch>
            <a:fillRect/>
          </a:stretch>
        </p:blipFill>
        <p:spPr bwMode="auto">
          <a:xfrm rot="5400000">
            <a:off x="321447" y="3607611"/>
            <a:ext cx="3143272" cy="3786166"/>
          </a:xfrm>
          <a:prstGeom prst="rect">
            <a:avLst/>
          </a:prstGeom>
          <a:noFill/>
        </p:spPr>
      </p:pic>
      <p:pic>
        <p:nvPicPr>
          <p:cNvPr id="2051" name="Picture 3" descr="D:\Admin\Desktop\портфолио менікі\001.jpg"/>
          <p:cNvPicPr>
            <a:picLocks noChangeAspect="1" noChangeArrowheads="1"/>
          </p:cNvPicPr>
          <p:nvPr/>
        </p:nvPicPr>
        <p:blipFill>
          <a:blip r:embed="rId4" cstate="print"/>
          <a:srcRect t="942" b="46061"/>
          <a:stretch>
            <a:fillRect/>
          </a:stretch>
        </p:blipFill>
        <p:spPr bwMode="auto">
          <a:xfrm>
            <a:off x="3000372" y="6072198"/>
            <a:ext cx="3822782" cy="3071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400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мамандарға көмек 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беру </a:t>
            </a:r>
            <a:b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Помощь молодым педагогам</a:t>
            </a:r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3214678"/>
            <a:ext cx="3500462" cy="2625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2" y="2500298"/>
            <a:ext cx="2952770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929066" y="4786314"/>
            <a:ext cx="2667018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 flipV="1">
            <a:off x="500042" y="6215074"/>
            <a:ext cx="2928958" cy="2425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 flipV="1">
            <a:off x="3929066" y="6858016"/>
            <a:ext cx="2476518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643050" y="2643174"/>
            <a:ext cx="785818" cy="121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214678"/>
            <a:ext cx="3929066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 descr="http://img-fotki.yandex.ru/get/6719/156241142.45/0_e67c3_f8834659_or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000232"/>
            <a:ext cx="1714512" cy="2377140"/>
          </a:xfrm>
          <a:prstGeom prst="rect">
            <a:avLst/>
          </a:prstGeom>
          <a:noFill/>
        </p:spPr>
      </p:pic>
      <p:pic>
        <p:nvPicPr>
          <p:cNvPr id="1034" name="Picture 10" descr="http://img-fotki.yandex.ru/get/9300/66124276.1bf/0_9f974_136c58ee_S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71612" y="2143108"/>
            <a:ext cx="2071702" cy="19750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226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57158"/>
            <a:ext cx="6172200" cy="714380"/>
          </a:xfrm>
        </p:spPr>
        <p:txBody>
          <a:bodyPr>
            <a:normAutofit/>
          </a:bodyPr>
          <a:lstStyle/>
          <a:p>
            <a:r>
              <a:rPr lang="kk-KZ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Педагогтармен  және ата-аналармен атқарылатын жұмыстар / работы с педагогами и родителями 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Admin\Desktop\фотографии 2016\фото 2015-2016\Зеренда Арайлы\пед кеңестер\20160531_163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62" y="3286116"/>
            <a:ext cx="3175022" cy="1785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D:\Admin\Desktop\фотографии 2016\фото 2015-2016\Зеренда Арайлы\пед кеңестер\20160120_1357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8" y="6429388"/>
            <a:ext cx="3238523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D:\Admin\Desktop\фотографии 2016\фото 2015-2016\Зеренда Арайлы\ата-аналармен жұмыстар және сабақтар\IMG-20160411-WA00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52" y="3214678"/>
            <a:ext cx="3000396" cy="28225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7" name="Picture 5" descr="D:\Admin\Desktop\фотографии 2016\фото 2015-2016\Зеренда Арайлы\ата-аналармен жұмыстар және сабақтар\IMG-20160411-WA0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786190" y="5572132"/>
            <a:ext cx="2286016" cy="17171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8" name="Picture 6" descr="D:\Admin\Desktop\фотографии 2016\фото 2015-2016\Зеренда Арайлы\кәсіподақ құттықтауы\20160425_112851.jpg"/>
          <p:cNvPicPr>
            <a:picLocks noChangeAspect="1" noChangeArrowheads="1"/>
          </p:cNvPicPr>
          <p:nvPr/>
        </p:nvPicPr>
        <p:blipFill>
          <a:blip r:embed="rId6" cstate="print"/>
          <a:srcRect l="12042" t="16510" r="54893" b="52829"/>
          <a:stretch>
            <a:fillRect/>
          </a:stretch>
        </p:blipFill>
        <p:spPr bwMode="auto">
          <a:xfrm>
            <a:off x="1643050" y="1071538"/>
            <a:ext cx="2901482" cy="20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0" name="Picture 2" descr="http://playcast.ru/uploads/2015/11/21/1597252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4000504" y="6643702"/>
            <a:ext cx="2857496" cy="2357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293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Admin\Desktop\фотографии 2016\фото 2015-2016\Зеренда Арайлы\пед чтения\20160311_124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8" y="1643042"/>
            <a:ext cx="314327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Фото –коллаж </a:t>
            </a:r>
            <a:br>
              <a:rPr lang="kk-KZ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“Мен және менің жұмысым” </a:t>
            </a:r>
            <a:br>
              <a:rPr lang="kk-KZ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  “ Я и моя работа” </a:t>
            </a:r>
            <a:br>
              <a:rPr lang="kk-KZ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D:\Admin\Desktop\фотографии 2016\фото 2015-2016\Зеренда Арайлы\Үздік тәрбиеші 2016жыл Чаглинка\20160503_1157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8" y="6715140"/>
            <a:ext cx="2971712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D:\Admin\Desktop\фотографии 2016\фото 2015-2016\Зеренда Арайлы\фото выставка\20160329_104350.jpg"/>
          <p:cNvPicPr>
            <a:picLocks noChangeAspect="1" noChangeArrowheads="1"/>
          </p:cNvPicPr>
          <p:nvPr/>
        </p:nvPicPr>
        <p:blipFill>
          <a:blip r:embed="rId4" cstate="print"/>
          <a:srcRect t="45979"/>
          <a:stretch>
            <a:fillRect/>
          </a:stretch>
        </p:blipFill>
        <p:spPr bwMode="auto">
          <a:xfrm>
            <a:off x="3429000" y="7572396"/>
            <a:ext cx="2900274" cy="1175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D:\Admin\Desktop\РМО\Районный семинар\20160526_1121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14" y="6143636"/>
            <a:ext cx="2413017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:\Admin\Desktop\2016-2017 фотографии\коллектив\Мұғалімдер күні\100_1132.jpg"/>
          <p:cNvPicPr>
            <a:picLocks noChangeAspect="1" noChangeArrowheads="1"/>
          </p:cNvPicPr>
          <p:nvPr/>
        </p:nvPicPr>
        <p:blipFill>
          <a:blip r:embed="rId6" cstate="print"/>
          <a:srcRect l="15945" t="24089" r="40776" b="12146"/>
          <a:stretch>
            <a:fillRect/>
          </a:stretch>
        </p:blipFill>
        <p:spPr bwMode="auto">
          <a:xfrm rot="5400000">
            <a:off x="5551729" y="234693"/>
            <a:ext cx="969516" cy="1071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D:\Admin\Desktop\2016-2017 фотографии\коллектив\Августовский семинар работников ДО Зерендинского района на базе дс Арайлы 2010 г.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66" y="4357686"/>
            <a:ext cx="2850541" cy="2138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Admin\Desktop\районная ярмарка пед 2017\IMG-20170328-WA00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438" y="4143372"/>
            <a:ext cx="2841645" cy="159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" name="Picture 1" descr="D:\Admin\Desktop\для порт\20171206_200140.jpg"/>
          <p:cNvPicPr>
            <a:picLocks noChangeAspect="1" noChangeArrowheads="1"/>
          </p:cNvPicPr>
          <p:nvPr/>
        </p:nvPicPr>
        <p:blipFill>
          <a:blip r:embed="rId9" cstate="print"/>
          <a:srcRect l="11482" t="12209" r="3488" b="3488"/>
          <a:stretch>
            <a:fillRect/>
          </a:stretch>
        </p:blipFill>
        <p:spPr bwMode="auto">
          <a:xfrm rot="5400000">
            <a:off x="334595" y="1951365"/>
            <a:ext cx="2474033" cy="2000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182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Біліктілік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деңгейін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арттыру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kk-KZ" sz="3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уровня квалификации</a:t>
            </a:r>
            <a:endParaRPr lang="ru-RU" sz="36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 descr="D:\Admin\Desktop\для порт\20171206_200121.jpg"/>
          <p:cNvPicPr>
            <a:picLocks noChangeAspect="1" noChangeArrowheads="1"/>
          </p:cNvPicPr>
          <p:nvPr/>
        </p:nvPicPr>
        <p:blipFill>
          <a:blip r:embed="rId2" cstate="print"/>
          <a:srcRect l="2035" t="4457"/>
          <a:stretch>
            <a:fillRect/>
          </a:stretch>
        </p:blipFill>
        <p:spPr bwMode="auto">
          <a:xfrm rot="10800000">
            <a:off x="342899" y="7099641"/>
            <a:ext cx="3014092" cy="1868569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6372" y="2310928"/>
            <a:ext cx="2315319" cy="28892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408" y="2162968"/>
            <a:ext cx="2315320" cy="3185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229" y="4400093"/>
            <a:ext cx="2171304" cy="31975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t="2136" r="5233" b="6021"/>
          <a:stretch/>
        </p:blipFill>
        <p:spPr>
          <a:xfrm rot="5400000">
            <a:off x="3918283" y="4418566"/>
            <a:ext cx="2107068" cy="3096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3946" y="6686300"/>
            <a:ext cx="1999175" cy="275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8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Admin\Desktop\гр 001.jpg"/>
          <p:cNvPicPr>
            <a:picLocks noChangeAspect="1" noChangeArrowheads="1"/>
          </p:cNvPicPr>
          <p:nvPr/>
        </p:nvPicPr>
        <p:blipFill rotWithShape="1">
          <a:blip r:embed="rId2" cstate="print"/>
          <a:srcRect l="5208" t="4559" r="5882" b="1871"/>
          <a:stretch/>
        </p:blipFill>
        <p:spPr bwMode="auto">
          <a:xfrm rot="10951302">
            <a:off x="2254592" y="1420333"/>
            <a:ext cx="1871961" cy="2659849"/>
          </a:xfrm>
          <a:prstGeom prst="rect">
            <a:avLst/>
          </a:prstGeom>
          <a:noFill/>
        </p:spPr>
      </p:pic>
      <p:pic>
        <p:nvPicPr>
          <p:cNvPr id="2052" name="Picture 4" descr="D:\Admin\Desktop\для порт\20171206_200840.jpg"/>
          <p:cNvPicPr>
            <a:picLocks noChangeAspect="1" noChangeArrowheads="1"/>
          </p:cNvPicPr>
          <p:nvPr/>
        </p:nvPicPr>
        <p:blipFill>
          <a:blip r:embed="rId3" cstate="print"/>
          <a:srcRect t="3488" b="3488"/>
          <a:stretch>
            <a:fillRect/>
          </a:stretch>
        </p:blipFill>
        <p:spPr bwMode="auto">
          <a:xfrm rot="5400000">
            <a:off x="4650731" y="6857535"/>
            <a:ext cx="2486007" cy="1698966"/>
          </a:xfrm>
          <a:prstGeom prst="rect">
            <a:avLst/>
          </a:prstGeom>
          <a:noFill/>
        </p:spPr>
      </p:pic>
      <p:pic>
        <p:nvPicPr>
          <p:cNvPr id="2053" name="Picture 5" descr="D:\Admin\Desktop\для порт\20171206_200622.jpg"/>
          <p:cNvPicPr>
            <a:picLocks noChangeAspect="1" noChangeArrowheads="1"/>
          </p:cNvPicPr>
          <p:nvPr/>
        </p:nvPicPr>
        <p:blipFill>
          <a:blip r:embed="rId4" cstate="print"/>
          <a:srcRect t="3488" r="3488" b="3488"/>
          <a:stretch>
            <a:fillRect/>
          </a:stretch>
        </p:blipFill>
        <p:spPr bwMode="auto">
          <a:xfrm rot="5400000">
            <a:off x="1344520" y="6937552"/>
            <a:ext cx="2377587" cy="1647354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3" y="573520"/>
            <a:ext cx="2088232" cy="28079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5903" y="5704985"/>
            <a:ext cx="1596102" cy="21957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534" y="5663002"/>
            <a:ext cx="1722719" cy="23914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205" y="3127754"/>
            <a:ext cx="2148088" cy="30906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3898" y="3401052"/>
            <a:ext cx="1897446" cy="2544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8"/>
          <a:stretch/>
        </p:blipFill>
        <p:spPr>
          <a:xfrm>
            <a:off x="4169199" y="1776139"/>
            <a:ext cx="1460130" cy="21237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15514" y="208735"/>
            <a:ext cx="464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жетістіктерді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көпшілік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алдында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танылуы</a:t>
            </a:r>
            <a:endParaRPr lang="ru-RU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Публичное признание профессиональных достижений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:\Admin\Desktop\2016-2017 фотографии\день учителя 2016\14752100891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3695707" y="5876928"/>
            <a:ext cx="2681293" cy="3071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Admin\Desktop\для порт\20171206_200840.jpg"/>
          <p:cNvPicPr>
            <a:picLocks noChangeAspect="1" noChangeArrowheads="1"/>
          </p:cNvPicPr>
          <p:nvPr/>
        </p:nvPicPr>
        <p:blipFill>
          <a:blip r:embed="rId3" cstate="print"/>
          <a:srcRect t="3488" b="3488"/>
          <a:stretch>
            <a:fillRect/>
          </a:stretch>
        </p:blipFill>
        <p:spPr bwMode="auto">
          <a:xfrm rot="5400000">
            <a:off x="2857496" y="3428992"/>
            <a:ext cx="2571768" cy="2286017"/>
          </a:xfrm>
          <a:prstGeom prst="rect">
            <a:avLst/>
          </a:prstGeom>
          <a:noFill/>
        </p:spPr>
      </p:pic>
      <p:pic>
        <p:nvPicPr>
          <p:cNvPr id="2053" name="Picture 5" descr="D:\Admin\Desktop\для порт\20171206_200622.jpg"/>
          <p:cNvPicPr>
            <a:picLocks noChangeAspect="1" noChangeArrowheads="1"/>
          </p:cNvPicPr>
          <p:nvPr/>
        </p:nvPicPr>
        <p:blipFill>
          <a:blip r:embed="rId4" cstate="print"/>
          <a:srcRect t="3488" r="3488" b="3488"/>
          <a:stretch>
            <a:fillRect/>
          </a:stretch>
        </p:blipFill>
        <p:spPr bwMode="auto">
          <a:xfrm rot="5400000">
            <a:off x="-94664" y="808989"/>
            <a:ext cx="3261113" cy="2500330"/>
          </a:xfrm>
          <a:prstGeom prst="rect">
            <a:avLst/>
          </a:prstGeom>
          <a:noFill/>
        </p:spPr>
      </p:pic>
      <p:pic>
        <p:nvPicPr>
          <p:cNvPr id="9" name="Picture 4" descr="D:\Admin\Desktop\портфолио менікі\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04" y="3786182"/>
            <a:ext cx="2571768" cy="3286148"/>
          </a:xfrm>
          <a:prstGeom prst="rect">
            <a:avLst/>
          </a:prstGeom>
          <a:noFill/>
        </p:spPr>
      </p:pic>
      <p:pic>
        <p:nvPicPr>
          <p:cNvPr id="11" name="Picture 8" descr="D:\Admin\Desktop\Кусаинова\Почетная грамота 00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96" y="642910"/>
            <a:ext cx="3429024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Admin\Desktop\портфолио менікі\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5857884"/>
            <a:ext cx="2214578" cy="2928958"/>
          </a:xfrm>
          <a:prstGeom prst="rect">
            <a:avLst/>
          </a:prstGeom>
          <a:noFill/>
        </p:spPr>
      </p:pic>
      <p:pic>
        <p:nvPicPr>
          <p:cNvPr id="6148" name="Picture 4" descr="D:\Admin\Desktop\портфолио менікі\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56" y="3143240"/>
            <a:ext cx="2500330" cy="2571768"/>
          </a:xfrm>
          <a:prstGeom prst="rect">
            <a:avLst/>
          </a:prstGeom>
          <a:noFill/>
        </p:spPr>
      </p:pic>
      <p:pic>
        <p:nvPicPr>
          <p:cNvPr id="6149" name="Picture 5" descr="D:\Admin\Desktop\портфолио менікі\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2" y="3143240"/>
            <a:ext cx="2214578" cy="2643206"/>
          </a:xfrm>
          <a:prstGeom prst="rect">
            <a:avLst/>
          </a:prstGeom>
          <a:noFill/>
        </p:spPr>
      </p:pic>
      <p:pic>
        <p:nvPicPr>
          <p:cNvPr id="6150" name="Picture 6" descr="D:\Admin\Desktop\Кусаинова\Диплом участника 0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8" y="357158"/>
            <a:ext cx="3150263" cy="2571768"/>
          </a:xfrm>
          <a:prstGeom prst="rect">
            <a:avLst/>
          </a:prstGeom>
          <a:noFill/>
        </p:spPr>
      </p:pic>
      <p:pic>
        <p:nvPicPr>
          <p:cNvPr id="6151" name="Picture 7" descr="D:\Admin\Desktop\Кусаинова\Активный участник 00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44" y="5929322"/>
            <a:ext cx="2285992" cy="2857520"/>
          </a:xfrm>
          <a:prstGeom prst="rect">
            <a:avLst/>
          </a:prstGeom>
          <a:noFill/>
        </p:spPr>
      </p:pic>
      <p:pic>
        <p:nvPicPr>
          <p:cNvPr id="1026" name="Picture 2" descr="D:\Admin\Pictures\2017-03-28\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00626" y="6072198"/>
            <a:ext cx="1957374" cy="2691789"/>
          </a:xfrm>
          <a:prstGeom prst="rect">
            <a:avLst/>
          </a:prstGeom>
          <a:noFill/>
        </p:spPr>
      </p:pic>
      <p:pic>
        <p:nvPicPr>
          <p:cNvPr id="10" name="Picture 3" descr="D:\Admin\Desktop\портфолио менікі\0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42" y="357158"/>
            <a:ext cx="2286016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2650" y="494581"/>
            <a:ext cx="6548717" cy="836855"/>
          </a:xfrm>
        </p:spPr>
        <p:txBody>
          <a:bodyPr>
            <a:normAutofit fontScale="90000"/>
          </a:bodyPr>
          <a:lstStyle/>
          <a:p>
            <a:r>
              <a:rPr lang="kk-KZ" sz="18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18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ұйымы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басшысы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қызметінің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тиімділік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көрсеткіштері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</a:t>
            </a:r>
            <a:b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руководителя организации образования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46" y="2391334"/>
            <a:ext cx="5957888" cy="133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40" y="5165764"/>
            <a:ext cx="5957888" cy="117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63" y="6491596"/>
            <a:ext cx="5957888" cy="117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63" y="7773983"/>
            <a:ext cx="5934764" cy="118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0972" y="7322891"/>
            <a:ext cx="5666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k-KZ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316" name="Picture 4" descr="http://www.playcast.ru/uploads/2015/11/21/159725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45402" y="1227136"/>
            <a:ext cx="1003602" cy="94820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68118" y="3036994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http://</a:t>
            </a:r>
            <a:r>
              <a:rPr lang="ru-RU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ds0010.zerenda.aqmoedu.kz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86590" y="5700488"/>
            <a:ext cx="27344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https://www.instagram.com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34140" y="7074119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https://m.facebook.com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86590" y="8384227"/>
            <a:ext cx="238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https://m.facebook.com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175" y="2410529"/>
            <a:ext cx="2340194" cy="10760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118" y="7863886"/>
            <a:ext cx="2304174" cy="10086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01"/>
          <a:stretch/>
        </p:blipFill>
        <p:spPr>
          <a:xfrm>
            <a:off x="3919215" y="6607204"/>
            <a:ext cx="2304174" cy="104771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118" y="5229557"/>
            <a:ext cx="2304174" cy="1106923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40" y="3933633"/>
            <a:ext cx="5957888" cy="110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118" y="3995669"/>
            <a:ext cx="2304174" cy="10125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2854" y="4341267"/>
            <a:ext cx="2734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https://www.instagram.com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35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623" y="2735299"/>
            <a:ext cx="5556250" cy="187695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0648" y="-145578"/>
            <a:ext cx="6172200" cy="1670304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Тәрбиеленушілер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контингенті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Контингент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26" y="4211960"/>
            <a:ext cx="5681994" cy="4320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712" y="1514836"/>
            <a:ext cx="4156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Ясли-сад посещают 165 воспитанников</a:t>
            </a:r>
          </a:p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Бөбекжайда 165 бала оқу тәрбие алады.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5104" y="2581410"/>
            <a:ext cx="1432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Выгрузка НОБД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856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2899" y="451104"/>
            <a:ext cx="6326463" cy="1670304"/>
          </a:xfrm>
        </p:spPr>
        <p:txBody>
          <a:bodyPr>
            <a:normAutofit/>
          </a:bodyPr>
          <a:lstStyle/>
          <a:p>
            <a:r>
              <a:rPr lang="ru-RU" sz="1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Контингет</a:t>
            </a: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особыми образовательными </a:t>
            </a: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потребностями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Ерекше</a:t>
            </a: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1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қажеттіліктері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sz="1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контингенті</a:t>
            </a:r>
            <a:endParaRPr lang="ru-RU" sz="1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78900"/>
              </p:ext>
            </p:extLst>
          </p:nvPr>
        </p:nvGraphicFramePr>
        <p:xfrm>
          <a:off x="188641" y="1835697"/>
          <a:ext cx="6480722" cy="7052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4208">
                  <a:extLst>
                    <a:ext uri="{9D8B030D-6E8A-4147-A177-3AD203B41FA5}">
                      <a16:colId xmlns:a16="http://schemas.microsoft.com/office/drawing/2014/main" val="893943149"/>
                    </a:ext>
                  </a:extLst>
                </a:gridCol>
                <a:gridCol w="1304127">
                  <a:extLst>
                    <a:ext uri="{9D8B030D-6E8A-4147-A177-3AD203B41FA5}">
                      <a16:colId xmlns:a16="http://schemas.microsoft.com/office/drawing/2014/main" val="3944283348"/>
                    </a:ext>
                  </a:extLst>
                </a:gridCol>
                <a:gridCol w="1503740">
                  <a:extLst>
                    <a:ext uri="{9D8B030D-6E8A-4147-A177-3AD203B41FA5}">
                      <a16:colId xmlns:a16="http://schemas.microsoft.com/office/drawing/2014/main" val="951332699"/>
                    </a:ext>
                  </a:extLst>
                </a:gridCol>
                <a:gridCol w="2408647">
                  <a:extLst>
                    <a:ext uri="{9D8B030D-6E8A-4147-A177-3AD203B41FA5}">
                      <a16:colId xmlns:a16="http://schemas.microsoft.com/office/drawing/2014/main" val="1241926799"/>
                    </a:ext>
                  </a:extLst>
                </a:gridCol>
              </a:tblGrid>
              <a:tr h="5997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воспитанников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 с ООП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с ООП от общего количества воспитанников 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 воспитанника с ООП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250166951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Жолдин Алихан Ерланович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1532143431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Есімсейіт Айлана Нариманқызы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3334696758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Бойко Владислав Николаевич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167959457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Баранова Ксения Игорьевна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4065909041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Дүйсенбай Аділхан Ерболұлы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1922802663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Русак Данила Дмитриевич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599539970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Русак Владимир Дмитриевич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513014684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Маслов Иван Алексеевич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737895441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Сайран Айсель Айдарқызы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2771744807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Брайченко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Богдан Михайлович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1213467805"/>
                  </a:ext>
                </a:extLst>
              </a:tr>
              <a:tr h="999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Попов Егор Олегович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2400548972"/>
                  </a:ext>
                </a:extLst>
              </a:tr>
              <a:tr h="999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Нұғыман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Айлин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1299680223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Қоспан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Аскар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Манатұлы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2937709483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Аманбай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Нұрислам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Бауржанұлы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2851876328"/>
                  </a:ext>
                </a:extLst>
              </a:tr>
              <a:tr h="999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Елтай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Ералы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Омарұлы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2892924507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Сапарғали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Айзере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Нұрланқызы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3464846670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Бектас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Нұрислам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Жасұланұлы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2092527914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Цветков Платон Вячеславович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1432769301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Магжанова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Айша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Жасулановна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2721557159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Прокопьева Вероника Сергеевна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2471016997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Матушова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Анастасия Викторовна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776934480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Стригун Илья Владимирович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3805368818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Кирилов Илья Станиславович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1342026977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Цицорин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Марк Максимович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462670978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Сериков Арсен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Айбекович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1402037751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Малых Виктория Юрьевна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3203767519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Сайран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Жанель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Айдарқызы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215589735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Ғабдрахман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Серік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Ерікұлы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1791900420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Идрисов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Низар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Ильдарович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2857753788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Кажмурат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Ержан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Нурланулы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529550327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Жузжанова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Айша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Тимуровна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3341440508"/>
                  </a:ext>
                </a:extLst>
              </a:tr>
              <a:tr h="19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Чекушев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Захар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Ренатович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75" marR="108075" marT="0" marB="0" anchor="ctr"/>
                </a:tc>
                <a:extLst>
                  <a:ext uri="{0D108BD9-81ED-4DB2-BD59-A6C34878D82A}">
                    <a16:rowId xmlns:a16="http://schemas.microsoft.com/office/drawing/2014/main" val="530773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9445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2251</TotalTime>
  <Words>513</Words>
  <Application>Microsoft Office PowerPoint</Application>
  <PresentationFormat>Экран (4:3)</PresentationFormat>
  <Paragraphs>216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Calibri</vt:lpstr>
      <vt:lpstr>Candara</vt:lpstr>
      <vt:lpstr>Symbol</vt:lpstr>
      <vt:lpstr>Times New Roman</vt:lpstr>
      <vt:lpstr>Волна</vt:lpstr>
      <vt:lpstr>МКҚК “Арайлы” бөбекжайы</vt:lpstr>
      <vt:lpstr>Білімі туралы жалпы мәліметтер Общие сведения об образовании</vt:lpstr>
      <vt:lpstr>Біліктілік деңгейін арттыру Повышение уровня квалификации</vt:lpstr>
      <vt:lpstr>Презентация PowerPoint</vt:lpstr>
      <vt:lpstr>Презентация PowerPoint</vt:lpstr>
      <vt:lpstr>Презентация PowerPoint</vt:lpstr>
      <vt:lpstr> Білім беру ұйымы басшысы қызметінің тиімділік көрсеткіштері Показатели эффективности деятельности руководителя организации образования </vt:lpstr>
      <vt:lpstr> Тәрбиеленушілер контингенті Контингент воспитанников</vt:lpstr>
      <vt:lpstr>Контингет детей с особыми образовательными потребностями Ерекше білім беру қажеттіліктері бар балалар контингенті</vt:lpstr>
      <vt:lpstr> Қолайлы кедергісіз ортаны ұйымдастыру  Организация доступной безбарьерной среды</vt:lpstr>
      <vt:lpstr>Білім беру ұйымының ғимаратына кіруді бақылауды ұйымдастыру Организация контроля доступа в  здание организации образования</vt:lpstr>
      <vt:lpstr>Білім беру сапасын қамтамасыз етудің тиімділігі  Эффективность обеспечения качества образования   </vt:lpstr>
      <vt:lpstr>Облыстық, республикалық, халықаралық олимпиадалардың, конкурстардың, жарыстардың жеңімпаздары (жүлдегерлері) болған тәрбиеленушілердің саны</vt:lpstr>
      <vt:lpstr>Кадрлық әлеуетті, инновациялық қызметті  дамытудың тиімділігі</vt:lpstr>
      <vt:lpstr>Презентация PowerPoint</vt:lpstr>
      <vt:lpstr>Менің педагогикалық ұстанымым Мое педагогическое кредо</vt:lpstr>
      <vt:lpstr>Презентация PowerPoint</vt:lpstr>
      <vt:lpstr>Презентация PowerPoint</vt:lpstr>
      <vt:lpstr>Менің жарияланымдарым Мои публикации</vt:lpstr>
      <vt:lpstr>Жас мамандарға көмек беру  Помощь молодым педагогам</vt:lpstr>
      <vt:lpstr>Педагогтармен  және ата-аналармен атқарылатын жұмыстар / работы с педагогами и родителями </vt:lpstr>
      <vt:lpstr>Фото –коллаж  “Мен және менің жұмысым”    “ Я и моя работа”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методиста детского сада игнатенко галины викторовны ф.И.О. Игнатенко галина викторовна образование: высшее категория: первая должность: методист общий педагогический стаж: 22 года стаж в занимаемой должности: 4 года главные ориентиры моей</dc:title>
  <dc:creator>KOKTOBE</dc:creator>
  <cp:lastModifiedBy>arail</cp:lastModifiedBy>
  <cp:revision>203</cp:revision>
  <cp:lastPrinted>2021-12-02T11:44:05Z</cp:lastPrinted>
  <dcterms:created xsi:type="dcterms:W3CDTF">2013-11-11T04:33:00Z</dcterms:created>
  <dcterms:modified xsi:type="dcterms:W3CDTF">2022-04-13T12:13:19Z</dcterms:modified>
</cp:coreProperties>
</file>